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7" r:id="rId4"/>
    <p:sldId id="258" r:id="rId5"/>
    <p:sldId id="257" r:id="rId6"/>
    <p:sldId id="259" r:id="rId7"/>
    <p:sldId id="264" r:id="rId8"/>
    <p:sldId id="260" r:id="rId9"/>
    <p:sldId id="268" r:id="rId10"/>
    <p:sldId id="269" r:id="rId11"/>
    <p:sldId id="261" r:id="rId12"/>
    <p:sldId id="266" r:id="rId13"/>
    <p:sldId id="262" r:id="rId14"/>
    <p:sldId id="270" r:id="rId15"/>
    <p:sldId id="271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BE7A9-BE1B-4DDC-9FE9-19E7A65F395B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F23AC-1C6F-4AE1-8889-C1602CBAE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42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BE7A9-BE1B-4DDC-9FE9-19E7A65F395B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F23AC-1C6F-4AE1-8889-C1602CBAE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3783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BE7A9-BE1B-4DDC-9FE9-19E7A65F395B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F23AC-1C6F-4AE1-8889-C1602CBAE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517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BE7A9-BE1B-4DDC-9FE9-19E7A65F395B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F23AC-1C6F-4AE1-8889-C1602CBAE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2939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BE7A9-BE1B-4DDC-9FE9-19E7A65F395B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F23AC-1C6F-4AE1-8889-C1602CBAE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690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BE7A9-BE1B-4DDC-9FE9-19E7A65F395B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F23AC-1C6F-4AE1-8889-C1602CBAE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5434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BE7A9-BE1B-4DDC-9FE9-19E7A65F395B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F23AC-1C6F-4AE1-8889-C1602CBAE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886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BE7A9-BE1B-4DDC-9FE9-19E7A65F395B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F23AC-1C6F-4AE1-8889-C1602CBAE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7444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BE7A9-BE1B-4DDC-9FE9-19E7A65F395B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F23AC-1C6F-4AE1-8889-C1602CBAE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0729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BE7A9-BE1B-4DDC-9FE9-19E7A65F395B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F23AC-1C6F-4AE1-8889-C1602CBAE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170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9BE7A9-BE1B-4DDC-9FE9-19E7A65F395B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1F23AC-1C6F-4AE1-8889-C1602CBAE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61592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9BE7A9-BE1B-4DDC-9FE9-19E7A65F395B}" type="datetimeFigureOut">
              <a:rPr lang="en-GB" smtClean="0"/>
              <a:t>18/10/2023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1F23AC-1C6F-4AE1-8889-C1602CBAE3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203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Food Preparation and Nutrition Curriculum Mapping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603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1</a:t>
            </a:r>
            <a:r>
              <a:rPr lang="en-GB" dirty="0" smtClean="0"/>
              <a:t>. Food Commodities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2432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9299223"/>
              </p:ext>
            </p:extLst>
          </p:nvPr>
        </p:nvGraphicFramePr>
        <p:xfrm>
          <a:off x="4558298" y="1515473"/>
          <a:ext cx="1431085" cy="263398"/>
        </p:xfrm>
        <a:graphic>
          <a:graphicData uri="http://schemas.openxmlformats.org/drawingml/2006/table">
            <a:tbl>
              <a:tblPr/>
              <a:tblGrid>
                <a:gridCol w="14310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7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717496"/>
              </p:ext>
            </p:extLst>
          </p:nvPr>
        </p:nvGraphicFramePr>
        <p:xfrm>
          <a:off x="377887" y="2076969"/>
          <a:ext cx="1643866" cy="263398"/>
        </p:xfrm>
        <a:graphic>
          <a:graphicData uri="http://schemas.openxmlformats.org/drawingml/2006/table">
            <a:tbl>
              <a:tblPr/>
              <a:tblGrid>
                <a:gridCol w="164386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247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Seasonality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8185833"/>
              </p:ext>
            </p:extLst>
          </p:nvPr>
        </p:nvGraphicFramePr>
        <p:xfrm>
          <a:off x="413533" y="3052293"/>
          <a:ext cx="1812308" cy="263398"/>
        </p:xfrm>
        <a:graphic>
          <a:graphicData uri="http://schemas.openxmlformats.org/drawingml/2006/table">
            <a:tbl>
              <a:tblPr/>
              <a:tblGrid>
                <a:gridCol w="181230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6814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7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6404720"/>
              </p:ext>
            </p:extLst>
          </p:nvPr>
        </p:nvGraphicFramePr>
        <p:xfrm>
          <a:off x="306150" y="701736"/>
          <a:ext cx="1715604" cy="263398"/>
        </p:xfrm>
        <a:graphic>
          <a:graphicData uri="http://schemas.openxmlformats.org/drawingml/2006/table">
            <a:tbl>
              <a:tblPr/>
              <a:tblGrid>
                <a:gridCol w="171560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167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Bread Making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9117283"/>
              </p:ext>
            </p:extLst>
          </p:nvPr>
        </p:nvGraphicFramePr>
        <p:xfrm>
          <a:off x="152303" y="359688"/>
          <a:ext cx="2060061" cy="263398"/>
        </p:xfrm>
        <a:graphic>
          <a:graphicData uri="http://schemas.openxmlformats.org/drawingml/2006/table">
            <a:tbl>
              <a:tblPr/>
              <a:tblGrid>
                <a:gridCol w="206006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966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7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2467245"/>
              </p:ext>
            </p:extLst>
          </p:nvPr>
        </p:nvGraphicFramePr>
        <p:xfrm>
          <a:off x="4122820" y="313156"/>
          <a:ext cx="2302043" cy="263398"/>
        </p:xfrm>
        <a:graphic>
          <a:graphicData uri="http://schemas.openxmlformats.org/drawingml/2006/table">
            <a:tbl>
              <a:tblPr/>
              <a:tblGrid>
                <a:gridCol w="230204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24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8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7600644"/>
              </p:ext>
            </p:extLst>
          </p:nvPr>
        </p:nvGraphicFramePr>
        <p:xfrm>
          <a:off x="9193133" y="731622"/>
          <a:ext cx="2662762" cy="263398"/>
        </p:xfrm>
        <a:graphic>
          <a:graphicData uri="http://schemas.openxmlformats.org/drawingml/2006/table">
            <a:tbl>
              <a:tblPr/>
              <a:tblGrid>
                <a:gridCol w="266276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644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GCSE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8707553"/>
              </p:ext>
            </p:extLst>
          </p:nvPr>
        </p:nvGraphicFramePr>
        <p:xfrm>
          <a:off x="9344304" y="1036792"/>
          <a:ext cx="2326547" cy="263398"/>
        </p:xfrm>
        <a:graphic>
          <a:graphicData uri="http://schemas.openxmlformats.org/drawingml/2006/table">
            <a:tbl>
              <a:tblPr/>
              <a:tblGrid>
                <a:gridCol w="232654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7157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Fermentation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997299"/>
              </p:ext>
            </p:extLst>
          </p:nvPr>
        </p:nvGraphicFramePr>
        <p:xfrm>
          <a:off x="9216861" y="414083"/>
          <a:ext cx="2453990" cy="263398"/>
        </p:xfrm>
        <a:graphic>
          <a:graphicData uri="http://schemas.openxmlformats.org/drawingml/2006/table">
            <a:tbl>
              <a:tblPr/>
              <a:tblGrid>
                <a:gridCol w="245399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477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Cereals Theory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79612227"/>
              </p:ext>
            </p:extLst>
          </p:nvPr>
        </p:nvGraphicFramePr>
        <p:xfrm>
          <a:off x="8659341" y="5994789"/>
          <a:ext cx="3521573" cy="279464"/>
        </p:xfrm>
        <a:graphic>
          <a:graphicData uri="http://schemas.openxmlformats.org/drawingml/2006/table">
            <a:tbl>
              <a:tblPr/>
              <a:tblGrid>
                <a:gridCol w="352157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946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dirty="0" smtClean="0"/>
                        <a:t>butter, oils, margarine, sugar and syrup theory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4012871"/>
              </p:ext>
            </p:extLst>
          </p:nvPr>
        </p:nvGraphicFramePr>
        <p:xfrm>
          <a:off x="9240922" y="4882348"/>
          <a:ext cx="2672129" cy="263398"/>
        </p:xfrm>
        <a:graphic>
          <a:graphicData uri="http://schemas.openxmlformats.org/drawingml/2006/table">
            <a:tbl>
              <a:tblPr/>
              <a:tblGrid>
                <a:gridCol w="267212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9287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dirty="0" smtClean="0"/>
                        <a:t>soya, tofu, beans, nuts, seeds theory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0010782"/>
              </p:ext>
            </p:extLst>
          </p:nvPr>
        </p:nvGraphicFramePr>
        <p:xfrm>
          <a:off x="9297519" y="3812567"/>
          <a:ext cx="2558710" cy="263398"/>
        </p:xfrm>
        <a:graphic>
          <a:graphicData uri="http://schemas.openxmlformats.org/drawingml/2006/table">
            <a:tbl>
              <a:tblPr/>
              <a:tblGrid>
                <a:gridCol w="255871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4711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dirty="0" smtClean="0"/>
                        <a:t>meat, fish, poultry, eggs theory 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1874733"/>
              </p:ext>
            </p:extLst>
          </p:nvPr>
        </p:nvGraphicFramePr>
        <p:xfrm>
          <a:off x="9240922" y="2776747"/>
          <a:ext cx="2603162" cy="304760"/>
        </p:xfrm>
        <a:graphic>
          <a:graphicData uri="http://schemas.openxmlformats.org/drawingml/2006/table">
            <a:tbl>
              <a:tblPr/>
              <a:tblGrid>
                <a:gridCol w="260316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04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dirty="0" smtClean="0"/>
                        <a:t>milk, cheese and yoghurt theory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4089391"/>
              </p:ext>
            </p:extLst>
          </p:nvPr>
        </p:nvGraphicFramePr>
        <p:xfrm>
          <a:off x="9181710" y="1732237"/>
          <a:ext cx="2615306" cy="270402"/>
        </p:xfrm>
        <a:graphic>
          <a:graphicData uri="http://schemas.openxmlformats.org/drawingml/2006/table">
            <a:tbl>
              <a:tblPr/>
              <a:tblGrid>
                <a:gridCol w="261530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04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dirty="0" smtClean="0"/>
                        <a:t>fruit and vegetables theory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4673300"/>
              </p:ext>
            </p:extLst>
          </p:nvPr>
        </p:nvGraphicFramePr>
        <p:xfrm>
          <a:off x="8335319" y="75793"/>
          <a:ext cx="3696702" cy="270943"/>
        </p:xfrm>
        <a:graphic>
          <a:graphicData uri="http://schemas.openxmlformats.org/drawingml/2006/table">
            <a:tbl>
              <a:tblPr/>
              <a:tblGrid>
                <a:gridCol w="369670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09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dirty="0" smtClean="0"/>
                        <a:t>bread, cereals, flour, oats, rice, potatoes, pasta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26488"/>
              </p:ext>
            </p:extLst>
          </p:nvPr>
        </p:nvGraphicFramePr>
        <p:xfrm>
          <a:off x="446516" y="1312280"/>
          <a:ext cx="1506609" cy="334892"/>
        </p:xfrm>
        <a:graphic>
          <a:graphicData uri="http://schemas.openxmlformats.org/drawingml/2006/table">
            <a:tbl>
              <a:tblPr/>
              <a:tblGrid>
                <a:gridCol w="150660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348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3379115"/>
              </p:ext>
            </p:extLst>
          </p:nvPr>
        </p:nvGraphicFramePr>
        <p:xfrm>
          <a:off x="4602412" y="2681421"/>
          <a:ext cx="1431085" cy="263398"/>
        </p:xfrm>
        <a:graphic>
          <a:graphicData uri="http://schemas.openxmlformats.org/drawingml/2006/table">
            <a:tbl>
              <a:tblPr/>
              <a:tblGrid>
                <a:gridCol w="14310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7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734904"/>
              </p:ext>
            </p:extLst>
          </p:nvPr>
        </p:nvGraphicFramePr>
        <p:xfrm>
          <a:off x="4758824" y="5049686"/>
          <a:ext cx="1431085" cy="263398"/>
        </p:xfrm>
        <a:graphic>
          <a:graphicData uri="http://schemas.openxmlformats.org/drawingml/2006/table">
            <a:tbl>
              <a:tblPr/>
              <a:tblGrid>
                <a:gridCol w="14310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7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9653020"/>
              </p:ext>
            </p:extLst>
          </p:nvPr>
        </p:nvGraphicFramePr>
        <p:xfrm>
          <a:off x="4879139" y="6083935"/>
          <a:ext cx="1431085" cy="263398"/>
        </p:xfrm>
        <a:graphic>
          <a:graphicData uri="http://schemas.openxmlformats.org/drawingml/2006/table">
            <a:tbl>
              <a:tblPr/>
              <a:tblGrid>
                <a:gridCol w="14310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7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8438623"/>
              </p:ext>
            </p:extLst>
          </p:nvPr>
        </p:nvGraphicFramePr>
        <p:xfrm>
          <a:off x="4714706" y="3883738"/>
          <a:ext cx="1431085" cy="263398"/>
        </p:xfrm>
        <a:graphic>
          <a:graphicData uri="http://schemas.openxmlformats.org/drawingml/2006/table">
            <a:tbl>
              <a:tblPr/>
              <a:tblGrid>
                <a:gridCol w="14310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7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7710717"/>
              </p:ext>
            </p:extLst>
          </p:nvPr>
        </p:nvGraphicFramePr>
        <p:xfrm>
          <a:off x="400056" y="4124317"/>
          <a:ext cx="1812308" cy="263398"/>
        </p:xfrm>
        <a:graphic>
          <a:graphicData uri="http://schemas.openxmlformats.org/drawingml/2006/table">
            <a:tbl>
              <a:tblPr/>
              <a:tblGrid>
                <a:gridCol w="181230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6814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7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7685113"/>
              </p:ext>
            </p:extLst>
          </p:nvPr>
        </p:nvGraphicFramePr>
        <p:xfrm>
          <a:off x="420110" y="5241604"/>
          <a:ext cx="1812308" cy="263398"/>
        </p:xfrm>
        <a:graphic>
          <a:graphicData uri="http://schemas.openxmlformats.org/drawingml/2006/table">
            <a:tbl>
              <a:tblPr/>
              <a:tblGrid>
                <a:gridCol w="181230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6814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7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6360772"/>
              </p:ext>
            </p:extLst>
          </p:nvPr>
        </p:nvGraphicFramePr>
        <p:xfrm>
          <a:off x="507617" y="6063676"/>
          <a:ext cx="1812308" cy="263398"/>
        </p:xfrm>
        <a:graphic>
          <a:graphicData uri="http://schemas.openxmlformats.org/drawingml/2006/table">
            <a:tbl>
              <a:tblPr/>
              <a:tblGrid>
                <a:gridCol w="181230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6814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7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2943131"/>
              </p:ext>
            </p:extLst>
          </p:nvPr>
        </p:nvGraphicFramePr>
        <p:xfrm>
          <a:off x="365407" y="1727111"/>
          <a:ext cx="1812308" cy="263398"/>
        </p:xfrm>
        <a:graphic>
          <a:graphicData uri="http://schemas.openxmlformats.org/drawingml/2006/table">
            <a:tbl>
              <a:tblPr/>
              <a:tblGrid>
                <a:gridCol w="181230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6814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7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0213824"/>
              </p:ext>
            </p:extLst>
          </p:nvPr>
        </p:nvGraphicFramePr>
        <p:xfrm>
          <a:off x="662409" y="3359776"/>
          <a:ext cx="1431085" cy="263398"/>
        </p:xfrm>
        <a:graphic>
          <a:graphicData uri="http://schemas.openxmlformats.org/drawingml/2006/table">
            <a:tbl>
              <a:tblPr/>
              <a:tblGrid>
                <a:gridCol w="14310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7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493071"/>
              </p:ext>
            </p:extLst>
          </p:nvPr>
        </p:nvGraphicFramePr>
        <p:xfrm>
          <a:off x="662407" y="4477663"/>
          <a:ext cx="1431085" cy="263398"/>
        </p:xfrm>
        <a:graphic>
          <a:graphicData uri="http://schemas.openxmlformats.org/drawingml/2006/table">
            <a:tbl>
              <a:tblPr/>
              <a:tblGrid>
                <a:gridCol w="14310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7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6768"/>
              </p:ext>
            </p:extLst>
          </p:nvPr>
        </p:nvGraphicFramePr>
        <p:xfrm>
          <a:off x="662408" y="5567267"/>
          <a:ext cx="1431085" cy="263398"/>
        </p:xfrm>
        <a:graphic>
          <a:graphicData uri="http://schemas.openxmlformats.org/drawingml/2006/table">
            <a:tbl>
              <a:tblPr/>
              <a:tblGrid>
                <a:gridCol w="14310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7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36407"/>
              </p:ext>
            </p:extLst>
          </p:nvPr>
        </p:nvGraphicFramePr>
        <p:xfrm>
          <a:off x="759110" y="6418770"/>
          <a:ext cx="1431085" cy="263398"/>
        </p:xfrm>
        <a:graphic>
          <a:graphicData uri="http://schemas.openxmlformats.org/drawingml/2006/table">
            <a:tbl>
              <a:tblPr/>
              <a:tblGrid>
                <a:gridCol w="14310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7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508617"/>
              </p:ext>
            </p:extLst>
          </p:nvPr>
        </p:nvGraphicFramePr>
        <p:xfrm>
          <a:off x="4558298" y="626470"/>
          <a:ext cx="1431085" cy="263398"/>
        </p:xfrm>
        <a:graphic>
          <a:graphicData uri="http://schemas.openxmlformats.org/drawingml/2006/table">
            <a:tbl>
              <a:tblPr/>
              <a:tblGrid>
                <a:gridCol w="14310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7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2763542"/>
              </p:ext>
            </p:extLst>
          </p:nvPr>
        </p:nvGraphicFramePr>
        <p:xfrm>
          <a:off x="4162088" y="1202159"/>
          <a:ext cx="2302043" cy="263398"/>
        </p:xfrm>
        <a:graphic>
          <a:graphicData uri="http://schemas.openxmlformats.org/drawingml/2006/table">
            <a:tbl>
              <a:tblPr/>
              <a:tblGrid>
                <a:gridCol w="230204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24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8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2842901"/>
              </p:ext>
            </p:extLst>
          </p:nvPr>
        </p:nvGraphicFramePr>
        <p:xfrm>
          <a:off x="4162088" y="2345400"/>
          <a:ext cx="2302043" cy="263398"/>
        </p:xfrm>
        <a:graphic>
          <a:graphicData uri="http://schemas.openxmlformats.org/drawingml/2006/table">
            <a:tbl>
              <a:tblPr/>
              <a:tblGrid>
                <a:gridCol w="230204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24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8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5260262"/>
              </p:ext>
            </p:extLst>
          </p:nvPr>
        </p:nvGraphicFramePr>
        <p:xfrm>
          <a:off x="4279226" y="3547717"/>
          <a:ext cx="2302043" cy="263398"/>
        </p:xfrm>
        <a:graphic>
          <a:graphicData uri="http://schemas.openxmlformats.org/drawingml/2006/table">
            <a:tbl>
              <a:tblPr/>
              <a:tblGrid>
                <a:gridCol w="230204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24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8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8800503"/>
              </p:ext>
            </p:extLst>
          </p:nvPr>
        </p:nvGraphicFramePr>
        <p:xfrm>
          <a:off x="4323344" y="4723609"/>
          <a:ext cx="2302043" cy="263398"/>
        </p:xfrm>
        <a:graphic>
          <a:graphicData uri="http://schemas.openxmlformats.org/drawingml/2006/table">
            <a:tbl>
              <a:tblPr/>
              <a:tblGrid>
                <a:gridCol w="230204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24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8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3270631"/>
              </p:ext>
            </p:extLst>
          </p:nvPr>
        </p:nvGraphicFramePr>
        <p:xfrm>
          <a:off x="4443659" y="5757858"/>
          <a:ext cx="2302043" cy="263398"/>
        </p:xfrm>
        <a:graphic>
          <a:graphicData uri="http://schemas.openxmlformats.org/drawingml/2006/table">
            <a:tbl>
              <a:tblPr/>
              <a:tblGrid>
                <a:gridCol w="230204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24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8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0314501"/>
              </p:ext>
            </p:extLst>
          </p:nvPr>
        </p:nvGraphicFramePr>
        <p:xfrm>
          <a:off x="9230507" y="2087049"/>
          <a:ext cx="2662762" cy="263398"/>
        </p:xfrm>
        <a:graphic>
          <a:graphicData uri="http://schemas.openxmlformats.org/drawingml/2006/table">
            <a:tbl>
              <a:tblPr/>
              <a:tblGrid>
                <a:gridCol w="266276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644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GCSE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5600237"/>
              </p:ext>
            </p:extLst>
          </p:nvPr>
        </p:nvGraphicFramePr>
        <p:xfrm>
          <a:off x="9250289" y="3122033"/>
          <a:ext cx="2662762" cy="263398"/>
        </p:xfrm>
        <a:graphic>
          <a:graphicData uri="http://schemas.openxmlformats.org/drawingml/2006/table">
            <a:tbl>
              <a:tblPr/>
              <a:tblGrid>
                <a:gridCol w="266276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644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GCSE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820563"/>
              </p:ext>
            </p:extLst>
          </p:nvPr>
        </p:nvGraphicFramePr>
        <p:xfrm>
          <a:off x="9297519" y="4133185"/>
          <a:ext cx="2662762" cy="263398"/>
        </p:xfrm>
        <a:graphic>
          <a:graphicData uri="http://schemas.openxmlformats.org/drawingml/2006/table">
            <a:tbl>
              <a:tblPr/>
              <a:tblGrid>
                <a:gridCol w="266276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644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GCSE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2036767"/>
              </p:ext>
            </p:extLst>
          </p:nvPr>
        </p:nvGraphicFramePr>
        <p:xfrm>
          <a:off x="9194023" y="6347333"/>
          <a:ext cx="2662762" cy="263398"/>
        </p:xfrm>
        <a:graphic>
          <a:graphicData uri="http://schemas.openxmlformats.org/drawingml/2006/table">
            <a:tbl>
              <a:tblPr/>
              <a:tblGrid>
                <a:gridCol w="266276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644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GCSE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1300942"/>
              </p:ext>
            </p:extLst>
          </p:nvPr>
        </p:nvGraphicFramePr>
        <p:xfrm>
          <a:off x="9250289" y="5199874"/>
          <a:ext cx="2662762" cy="263398"/>
        </p:xfrm>
        <a:graphic>
          <a:graphicData uri="http://schemas.openxmlformats.org/drawingml/2006/table">
            <a:tbl>
              <a:tblPr/>
              <a:tblGrid>
                <a:gridCol w="266276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644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GCSE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Practical’s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9480242"/>
              </p:ext>
            </p:extLst>
          </p:nvPr>
        </p:nvGraphicFramePr>
        <p:xfrm>
          <a:off x="9792034" y="3445266"/>
          <a:ext cx="1431085" cy="263398"/>
        </p:xfrm>
        <a:graphic>
          <a:graphicData uri="http://schemas.openxmlformats.org/drawingml/2006/table">
            <a:tbl>
              <a:tblPr/>
              <a:tblGrid>
                <a:gridCol w="14310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7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1723326"/>
              </p:ext>
            </p:extLst>
          </p:nvPr>
        </p:nvGraphicFramePr>
        <p:xfrm>
          <a:off x="9913357" y="4450711"/>
          <a:ext cx="1431085" cy="263398"/>
        </p:xfrm>
        <a:graphic>
          <a:graphicData uri="http://schemas.openxmlformats.org/drawingml/2006/table">
            <a:tbl>
              <a:tblPr/>
              <a:tblGrid>
                <a:gridCol w="14310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7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2501064"/>
              </p:ext>
            </p:extLst>
          </p:nvPr>
        </p:nvGraphicFramePr>
        <p:xfrm>
          <a:off x="9808971" y="5505002"/>
          <a:ext cx="1431085" cy="263398"/>
        </p:xfrm>
        <a:graphic>
          <a:graphicData uri="http://schemas.openxmlformats.org/drawingml/2006/table">
            <a:tbl>
              <a:tblPr/>
              <a:tblGrid>
                <a:gridCol w="14310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7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2196910"/>
              </p:ext>
            </p:extLst>
          </p:nvPr>
        </p:nvGraphicFramePr>
        <p:xfrm>
          <a:off x="9792034" y="6631988"/>
          <a:ext cx="1431085" cy="263398"/>
        </p:xfrm>
        <a:graphic>
          <a:graphicData uri="http://schemas.openxmlformats.org/drawingml/2006/table">
            <a:tbl>
              <a:tblPr/>
              <a:tblGrid>
                <a:gridCol w="14310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7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8945272"/>
              </p:ext>
            </p:extLst>
          </p:nvPr>
        </p:nvGraphicFramePr>
        <p:xfrm>
          <a:off x="9728313" y="2375322"/>
          <a:ext cx="1431085" cy="263398"/>
        </p:xfrm>
        <a:graphic>
          <a:graphicData uri="http://schemas.openxmlformats.org/drawingml/2006/table">
            <a:tbl>
              <a:tblPr/>
              <a:tblGrid>
                <a:gridCol w="14310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7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0" name="Table 4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1833892"/>
              </p:ext>
            </p:extLst>
          </p:nvPr>
        </p:nvGraphicFramePr>
        <p:xfrm>
          <a:off x="9728313" y="1339295"/>
          <a:ext cx="1431085" cy="263398"/>
        </p:xfrm>
        <a:graphic>
          <a:graphicData uri="http://schemas.openxmlformats.org/drawingml/2006/table">
            <a:tbl>
              <a:tblPr/>
              <a:tblGrid>
                <a:gridCol w="14310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7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264642"/>
              </p:ext>
            </p:extLst>
          </p:nvPr>
        </p:nvGraphicFramePr>
        <p:xfrm>
          <a:off x="484277" y="34025"/>
          <a:ext cx="1431085" cy="263398"/>
        </p:xfrm>
        <a:graphic>
          <a:graphicData uri="http://schemas.openxmlformats.org/drawingml/2006/table">
            <a:tbl>
              <a:tblPr/>
              <a:tblGrid>
                <a:gridCol w="14310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79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53" name="Straight Arrow Connector 52"/>
          <p:cNvCxnSpPr/>
          <p:nvPr/>
        </p:nvCxnSpPr>
        <p:spPr>
          <a:xfrm>
            <a:off x="2021753" y="156499"/>
            <a:ext cx="2421906" cy="5449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2021753" y="224703"/>
            <a:ext cx="2000892" cy="1349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2270991" y="436600"/>
            <a:ext cx="1751654" cy="166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2270991" y="518738"/>
            <a:ext cx="2172668" cy="2908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 flipV="1">
            <a:off x="2021753" y="1354904"/>
            <a:ext cx="2000892" cy="1078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>
            <a:off x="2003107" y="1548308"/>
            <a:ext cx="2440552" cy="9060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 flipV="1">
            <a:off x="2232418" y="1479726"/>
            <a:ext cx="1790227" cy="2826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V="1">
            <a:off x="2232418" y="1727111"/>
            <a:ext cx="2211241" cy="1234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Arrow Connector 61"/>
          <p:cNvCxnSpPr/>
          <p:nvPr/>
        </p:nvCxnSpPr>
        <p:spPr>
          <a:xfrm flipV="1">
            <a:off x="2093492" y="1788833"/>
            <a:ext cx="2350167" cy="4216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V="1">
            <a:off x="2270991" y="2498766"/>
            <a:ext cx="1751654" cy="6769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 flipV="1">
            <a:off x="2270991" y="2837252"/>
            <a:ext cx="2172668" cy="4082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Elbow Connector 70"/>
          <p:cNvCxnSpPr>
            <a:endCxn id="5" idx="3"/>
          </p:cNvCxnSpPr>
          <p:nvPr/>
        </p:nvCxnSpPr>
        <p:spPr>
          <a:xfrm rot="5400000">
            <a:off x="2012287" y="574730"/>
            <a:ext cx="268172" cy="249238"/>
          </a:xfrm>
          <a:prstGeom prst="bentConnector2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/>
          <p:nvPr/>
        </p:nvCxnSpPr>
        <p:spPr>
          <a:xfrm>
            <a:off x="2060484" y="929096"/>
            <a:ext cx="7132649" cy="2461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flipV="1">
            <a:off x="2177715" y="2947284"/>
            <a:ext cx="2311094" cy="5073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/>
          <p:nvPr/>
        </p:nvCxnSpPr>
        <p:spPr>
          <a:xfrm flipV="1">
            <a:off x="2163160" y="2681421"/>
            <a:ext cx="1959660" cy="8689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>
            <a:endCxn id="34" idx="1"/>
          </p:cNvCxnSpPr>
          <p:nvPr/>
        </p:nvCxnSpPr>
        <p:spPr>
          <a:xfrm flipV="1">
            <a:off x="2267357" y="3679416"/>
            <a:ext cx="2011869" cy="47996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/>
          <p:nvPr/>
        </p:nvCxnSpPr>
        <p:spPr>
          <a:xfrm flipV="1">
            <a:off x="2271306" y="4021333"/>
            <a:ext cx="2321445" cy="2892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Arrow Connector 88"/>
          <p:cNvCxnSpPr/>
          <p:nvPr/>
        </p:nvCxnSpPr>
        <p:spPr>
          <a:xfrm flipV="1">
            <a:off x="2177715" y="3840181"/>
            <a:ext cx="2015138" cy="6976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 flipV="1">
            <a:off x="2145402" y="4133185"/>
            <a:ext cx="2447349" cy="5574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/>
          <p:nvPr/>
        </p:nvCxnSpPr>
        <p:spPr>
          <a:xfrm flipV="1">
            <a:off x="2295713" y="5137940"/>
            <a:ext cx="2360017" cy="1857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V="1">
            <a:off x="2281421" y="4741061"/>
            <a:ext cx="1994720" cy="7372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V="1">
            <a:off x="2167348" y="4909809"/>
            <a:ext cx="2035871" cy="7104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 flipV="1">
            <a:off x="2163160" y="5249281"/>
            <a:ext cx="2456284" cy="5010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>
            <a:endCxn id="36" idx="1"/>
          </p:cNvCxnSpPr>
          <p:nvPr/>
        </p:nvCxnSpPr>
        <p:spPr>
          <a:xfrm flipV="1">
            <a:off x="2378451" y="5889557"/>
            <a:ext cx="2065208" cy="2765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>
            <a:endCxn id="20" idx="1"/>
          </p:cNvCxnSpPr>
          <p:nvPr/>
        </p:nvCxnSpPr>
        <p:spPr>
          <a:xfrm flipV="1">
            <a:off x="2390002" y="6215634"/>
            <a:ext cx="2489137" cy="690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 flipV="1">
            <a:off x="2233193" y="6017143"/>
            <a:ext cx="2121964" cy="5256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Straight Arrow Connector 97"/>
          <p:cNvCxnSpPr/>
          <p:nvPr/>
        </p:nvCxnSpPr>
        <p:spPr>
          <a:xfrm flipV="1">
            <a:off x="2236123" y="6327074"/>
            <a:ext cx="2554514" cy="3049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Arrow Connector 111"/>
          <p:cNvCxnSpPr/>
          <p:nvPr/>
        </p:nvCxnSpPr>
        <p:spPr>
          <a:xfrm flipV="1">
            <a:off x="6552748" y="224703"/>
            <a:ext cx="1696177" cy="1893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Arrow Connector 112"/>
          <p:cNvCxnSpPr/>
          <p:nvPr/>
        </p:nvCxnSpPr>
        <p:spPr>
          <a:xfrm>
            <a:off x="6511257" y="505856"/>
            <a:ext cx="2541303" cy="568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/>
          <p:cNvCxnSpPr/>
          <p:nvPr/>
        </p:nvCxnSpPr>
        <p:spPr>
          <a:xfrm>
            <a:off x="6124987" y="784540"/>
            <a:ext cx="2923024" cy="1053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Arrow Connector 114"/>
          <p:cNvCxnSpPr/>
          <p:nvPr/>
        </p:nvCxnSpPr>
        <p:spPr>
          <a:xfrm>
            <a:off x="6099697" y="861672"/>
            <a:ext cx="3482255" cy="5670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/>
          <p:cNvCxnSpPr/>
          <p:nvPr/>
        </p:nvCxnSpPr>
        <p:spPr>
          <a:xfrm>
            <a:off x="6495513" y="574322"/>
            <a:ext cx="3086439" cy="9411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>
            <a:off x="6550492" y="1344092"/>
            <a:ext cx="2491470" cy="4751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/>
          <p:nvPr/>
        </p:nvCxnSpPr>
        <p:spPr>
          <a:xfrm>
            <a:off x="6525076" y="1376173"/>
            <a:ext cx="2542176" cy="7421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Arrow Connector 131"/>
          <p:cNvCxnSpPr/>
          <p:nvPr/>
        </p:nvCxnSpPr>
        <p:spPr>
          <a:xfrm>
            <a:off x="6081816" y="1686698"/>
            <a:ext cx="3403006" cy="8095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Arrow Connector 133"/>
          <p:cNvCxnSpPr/>
          <p:nvPr/>
        </p:nvCxnSpPr>
        <p:spPr>
          <a:xfrm>
            <a:off x="6041959" y="1606267"/>
            <a:ext cx="3096115" cy="6462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/>
          <p:nvPr/>
        </p:nvCxnSpPr>
        <p:spPr>
          <a:xfrm>
            <a:off x="6530790" y="2372585"/>
            <a:ext cx="2536462" cy="4747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7" name="Straight Arrow Connector 136"/>
          <p:cNvCxnSpPr/>
          <p:nvPr/>
        </p:nvCxnSpPr>
        <p:spPr>
          <a:xfrm>
            <a:off x="6541487" y="2550824"/>
            <a:ext cx="2592424" cy="6323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Arrow Connector 137"/>
          <p:cNvCxnSpPr/>
          <p:nvPr/>
        </p:nvCxnSpPr>
        <p:spPr>
          <a:xfrm>
            <a:off x="6539965" y="2487906"/>
            <a:ext cx="3084842" cy="10568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9" name="Straight Arrow Connector 138"/>
          <p:cNvCxnSpPr/>
          <p:nvPr/>
        </p:nvCxnSpPr>
        <p:spPr>
          <a:xfrm>
            <a:off x="6118951" y="2838023"/>
            <a:ext cx="2948301" cy="1434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Arrow Connector 139"/>
          <p:cNvCxnSpPr/>
          <p:nvPr/>
        </p:nvCxnSpPr>
        <p:spPr>
          <a:xfrm>
            <a:off x="6099697" y="2873760"/>
            <a:ext cx="3534285" cy="7224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Arrow Connector 140"/>
          <p:cNvCxnSpPr/>
          <p:nvPr/>
        </p:nvCxnSpPr>
        <p:spPr>
          <a:xfrm>
            <a:off x="6087142" y="2759028"/>
            <a:ext cx="3046769" cy="5080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Straight Arrow Connector 141"/>
          <p:cNvCxnSpPr/>
          <p:nvPr/>
        </p:nvCxnSpPr>
        <p:spPr>
          <a:xfrm>
            <a:off x="6658963" y="3668884"/>
            <a:ext cx="2522747" cy="2753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/>
          <p:nvPr/>
        </p:nvCxnSpPr>
        <p:spPr>
          <a:xfrm>
            <a:off x="6651265" y="3736447"/>
            <a:ext cx="2539620" cy="4593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Arrow Connector 143"/>
          <p:cNvCxnSpPr/>
          <p:nvPr/>
        </p:nvCxnSpPr>
        <p:spPr>
          <a:xfrm>
            <a:off x="6658963" y="3801687"/>
            <a:ext cx="3118244" cy="7624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Arrow Connector 144"/>
          <p:cNvCxnSpPr/>
          <p:nvPr/>
        </p:nvCxnSpPr>
        <p:spPr>
          <a:xfrm>
            <a:off x="6224159" y="3958632"/>
            <a:ext cx="2965249" cy="551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6" name="Straight Arrow Connector 155"/>
          <p:cNvCxnSpPr/>
          <p:nvPr/>
        </p:nvCxnSpPr>
        <p:spPr>
          <a:xfrm>
            <a:off x="6224159" y="4020466"/>
            <a:ext cx="2965249" cy="2535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Arrow Connector 156"/>
          <p:cNvCxnSpPr/>
          <p:nvPr/>
        </p:nvCxnSpPr>
        <p:spPr>
          <a:xfrm>
            <a:off x="6252425" y="4103717"/>
            <a:ext cx="3539609" cy="5214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8" name="Straight Arrow Connector 157"/>
          <p:cNvCxnSpPr/>
          <p:nvPr/>
        </p:nvCxnSpPr>
        <p:spPr>
          <a:xfrm>
            <a:off x="6688677" y="4787969"/>
            <a:ext cx="2445234" cy="1786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9" name="Straight Arrow Connector 158"/>
          <p:cNvCxnSpPr/>
          <p:nvPr/>
        </p:nvCxnSpPr>
        <p:spPr>
          <a:xfrm>
            <a:off x="6700607" y="4881315"/>
            <a:ext cx="2433304" cy="4214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Straight Arrow Connector 159"/>
          <p:cNvCxnSpPr/>
          <p:nvPr/>
        </p:nvCxnSpPr>
        <p:spPr>
          <a:xfrm>
            <a:off x="6683618" y="4944344"/>
            <a:ext cx="3044695" cy="6759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1" name="Straight Arrow Connector 160"/>
          <p:cNvCxnSpPr/>
          <p:nvPr/>
        </p:nvCxnSpPr>
        <p:spPr>
          <a:xfrm flipV="1">
            <a:off x="6292778" y="5085451"/>
            <a:ext cx="2853063" cy="169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8" name="Straight Arrow Connector 167"/>
          <p:cNvCxnSpPr/>
          <p:nvPr/>
        </p:nvCxnSpPr>
        <p:spPr>
          <a:xfrm>
            <a:off x="6292778" y="5204393"/>
            <a:ext cx="2853063" cy="1470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Arrow Connector 168"/>
          <p:cNvCxnSpPr/>
          <p:nvPr/>
        </p:nvCxnSpPr>
        <p:spPr>
          <a:xfrm>
            <a:off x="6248140" y="5282747"/>
            <a:ext cx="3480173" cy="4084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0" name="Straight Arrow Connector 169"/>
          <p:cNvCxnSpPr/>
          <p:nvPr/>
        </p:nvCxnSpPr>
        <p:spPr>
          <a:xfrm>
            <a:off x="6871220" y="5819196"/>
            <a:ext cx="1686943" cy="1755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1" name="Straight Arrow Connector 170"/>
          <p:cNvCxnSpPr/>
          <p:nvPr/>
        </p:nvCxnSpPr>
        <p:spPr>
          <a:xfrm>
            <a:off x="6912575" y="5912767"/>
            <a:ext cx="2154677" cy="5048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2" name="Straight Arrow Connector 171"/>
          <p:cNvCxnSpPr/>
          <p:nvPr/>
        </p:nvCxnSpPr>
        <p:spPr>
          <a:xfrm>
            <a:off x="6848877" y="5971291"/>
            <a:ext cx="2733075" cy="7489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8" name="Straight Arrow Connector 177"/>
          <p:cNvCxnSpPr>
            <a:endCxn id="11" idx="1"/>
          </p:cNvCxnSpPr>
          <p:nvPr/>
        </p:nvCxnSpPr>
        <p:spPr>
          <a:xfrm flipV="1">
            <a:off x="6382983" y="6134521"/>
            <a:ext cx="2276358" cy="123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9" name="Straight Arrow Connector 178"/>
          <p:cNvCxnSpPr/>
          <p:nvPr/>
        </p:nvCxnSpPr>
        <p:spPr>
          <a:xfrm>
            <a:off x="6382983" y="6217002"/>
            <a:ext cx="2684269" cy="2942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Arrow Connector 179"/>
          <p:cNvCxnSpPr/>
          <p:nvPr/>
        </p:nvCxnSpPr>
        <p:spPr>
          <a:xfrm>
            <a:off x="6373922" y="6299897"/>
            <a:ext cx="3250885" cy="4904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4781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2. Principles of Nutrition</a:t>
            </a:r>
            <a:endParaRPr lang="en-GB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Macro and Micronutrients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2479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7091139"/>
              </p:ext>
            </p:extLst>
          </p:nvPr>
        </p:nvGraphicFramePr>
        <p:xfrm>
          <a:off x="36466980" y="4189120"/>
          <a:ext cx="5022264" cy="407533"/>
        </p:xfrm>
        <a:graphic>
          <a:graphicData uri="http://schemas.openxmlformats.org/drawingml/2006/table">
            <a:tbl>
              <a:tblPr/>
              <a:tblGrid>
                <a:gridCol w="502226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07533">
                <a:tc>
                  <a:txBody>
                    <a:bodyPr/>
                    <a:lstStyle/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testing for ions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8763391"/>
              </p:ext>
            </p:extLst>
          </p:nvPr>
        </p:nvGraphicFramePr>
        <p:xfrm>
          <a:off x="345458" y="516671"/>
          <a:ext cx="2677552" cy="246888"/>
        </p:xfrm>
        <a:graphic>
          <a:graphicData uri="http://schemas.openxmlformats.org/drawingml/2006/table">
            <a:tbl>
              <a:tblPr/>
              <a:tblGrid>
                <a:gridCol w="267755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2444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Function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of protein &amp; Main Sources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2750621"/>
              </p:ext>
            </p:extLst>
          </p:nvPr>
        </p:nvGraphicFramePr>
        <p:xfrm>
          <a:off x="3923933" y="224536"/>
          <a:ext cx="4170947" cy="292135"/>
        </p:xfrm>
        <a:graphic>
          <a:graphicData uri="http://schemas.openxmlformats.org/drawingml/2006/table">
            <a:tbl>
              <a:tblPr/>
              <a:tblGrid>
                <a:gridCol w="417094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92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Consequences of malnutrition (over and under)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3045833"/>
              </p:ext>
            </p:extLst>
          </p:nvPr>
        </p:nvGraphicFramePr>
        <p:xfrm>
          <a:off x="551754" y="4894598"/>
          <a:ext cx="2143320" cy="322835"/>
        </p:xfrm>
        <a:graphic>
          <a:graphicData uri="http://schemas.openxmlformats.org/drawingml/2006/table">
            <a:tbl>
              <a:tblPr/>
              <a:tblGrid>
                <a:gridCol w="214332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228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Micronutrients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Definition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3440906"/>
              </p:ext>
            </p:extLst>
          </p:nvPr>
        </p:nvGraphicFramePr>
        <p:xfrm>
          <a:off x="8707045" y="0"/>
          <a:ext cx="3268544" cy="317523"/>
        </p:xfrm>
        <a:graphic>
          <a:graphicData uri="http://schemas.openxmlformats.org/drawingml/2006/table">
            <a:tbl>
              <a:tblPr/>
              <a:tblGrid>
                <a:gridCol w="326854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175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Essential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and Non-Essential Amino Acids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2083235"/>
              </p:ext>
            </p:extLst>
          </p:nvPr>
        </p:nvGraphicFramePr>
        <p:xfrm>
          <a:off x="9047747" y="424111"/>
          <a:ext cx="2899576" cy="246888"/>
        </p:xfrm>
        <a:graphic>
          <a:graphicData uri="http://schemas.openxmlformats.org/drawingml/2006/table">
            <a:tbl>
              <a:tblPr/>
              <a:tblGrid>
                <a:gridCol w="289957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542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Complimentary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Protein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3127908"/>
              </p:ext>
            </p:extLst>
          </p:nvPr>
        </p:nvGraphicFramePr>
        <p:xfrm>
          <a:off x="9202055" y="1357013"/>
          <a:ext cx="2590959" cy="246888"/>
        </p:xfrm>
        <a:graphic>
          <a:graphicData uri="http://schemas.openxmlformats.org/drawingml/2006/table">
            <a:tbl>
              <a:tblPr/>
              <a:tblGrid>
                <a:gridCol w="259095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57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Monounsaturated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Fats 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6347634"/>
              </p:ext>
            </p:extLst>
          </p:nvPr>
        </p:nvGraphicFramePr>
        <p:xfrm>
          <a:off x="9384630" y="1701357"/>
          <a:ext cx="2270115" cy="246888"/>
        </p:xfrm>
        <a:graphic>
          <a:graphicData uri="http://schemas.openxmlformats.org/drawingml/2006/table">
            <a:tbl>
              <a:tblPr/>
              <a:tblGrid>
                <a:gridCol w="227011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571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Polyunsaturated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Fats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4493245"/>
              </p:ext>
            </p:extLst>
          </p:nvPr>
        </p:nvGraphicFramePr>
        <p:xfrm>
          <a:off x="9432756" y="2054804"/>
          <a:ext cx="2221989" cy="246888"/>
        </p:xfrm>
        <a:graphic>
          <a:graphicData uri="http://schemas.openxmlformats.org/drawingml/2006/table">
            <a:tbl>
              <a:tblPr/>
              <a:tblGrid>
                <a:gridCol w="222198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57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Essential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Fatty Acids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7554589"/>
              </p:ext>
            </p:extLst>
          </p:nvPr>
        </p:nvGraphicFramePr>
        <p:xfrm>
          <a:off x="9432756" y="2436948"/>
          <a:ext cx="2350326" cy="277576"/>
        </p:xfrm>
        <a:graphic>
          <a:graphicData uri="http://schemas.openxmlformats.org/drawingml/2006/table">
            <a:tbl>
              <a:tblPr/>
              <a:tblGrid>
                <a:gridCol w="235032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75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Dietary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Reference Value &amp; RDI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3948882"/>
              </p:ext>
            </p:extLst>
          </p:nvPr>
        </p:nvGraphicFramePr>
        <p:xfrm>
          <a:off x="9511057" y="3186655"/>
          <a:ext cx="2193723" cy="266782"/>
        </p:xfrm>
        <a:graphic>
          <a:graphicData uri="http://schemas.openxmlformats.org/drawingml/2006/table">
            <a:tbl>
              <a:tblPr/>
              <a:tblGrid>
                <a:gridCol w="219372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6678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Monosaccharides 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2059913"/>
              </p:ext>
            </p:extLst>
          </p:nvPr>
        </p:nvGraphicFramePr>
        <p:xfrm>
          <a:off x="9769257" y="3556039"/>
          <a:ext cx="1760586" cy="246888"/>
        </p:xfrm>
        <a:graphic>
          <a:graphicData uri="http://schemas.openxmlformats.org/drawingml/2006/table">
            <a:tbl>
              <a:tblPr/>
              <a:tblGrid>
                <a:gridCol w="176058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1887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Disaccharides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2178343"/>
              </p:ext>
            </p:extLst>
          </p:nvPr>
        </p:nvGraphicFramePr>
        <p:xfrm>
          <a:off x="9719604" y="3938120"/>
          <a:ext cx="1985176" cy="246888"/>
        </p:xfrm>
        <a:graphic>
          <a:graphicData uri="http://schemas.openxmlformats.org/drawingml/2006/table">
            <a:tbl>
              <a:tblPr/>
              <a:tblGrid>
                <a:gridCol w="198517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441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Polysaccharides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5540967"/>
              </p:ext>
            </p:extLst>
          </p:nvPr>
        </p:nvGraphicFramePr>
        <p:xfrm>
          <a:off x="4869759" y="5992286"/>
          <a:ext cx="2594076" cy="374548"/>
        </p:xfrm>
        <a:graphic>
          <a:graphicData uri="http://schemas.openxmlformats.org/drawingml/2006/table">
            <a:tbl>
              <a:tblPr/>
              <a:tblGrid>
                <a:gridCol w="259407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745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Fibre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–Dietary Value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8824562"/>
              </p:ext>
            </p:extLst>
          </p:nvPr>
        </p:nvGraphicFramePr>
        <p:xfrm>
          <a:off x="9384630" y="773567"/>
          <a:ext cx="2320150" cy="263145"/>
        </p:xfrm>
        <a:graphic>
          <a:graphicData uri="http://schemas.openxmlformats.org/drawingml/2006/table">
            <a:tbl>
              <a:tblPr/>
              <a:tblGrid>
                <a:gridCol w="232015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6314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Dietary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Reference Value &amp; RDI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164413"/>
              </p:ext>
            </p:extLst>
          </p:nvPr>
        </p:nvGraphicFramePr>
        <p:xfrm>
          <a:off x="4075869" y="1285564"/>
          <a:ext cx="3867073" cy="292135"/>
        </p:xfrm>
        <a:graphic>
          <a:graphicData uri="http://schemas.openxmlformats.org/drawingml/2006/table">
            <a:tbl>
              <a:tblPr/>
              <a:tblGrid>
                <a:gridCol w="386707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92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Consequences of malnutrition (over and under)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551247"/>
              </p:ext>
            </p:extLst>
          </p:nvPr>
        </p:nvGraphicFramePr>
        <p:xfrm>
          <a:off x="584610" y="1718814"/>
          <a:ext cx="2438400" cy="278525"/>
        </p:xfrm>
        <a:graphic>
          <a:graphicData uri="http://schemas.openxmlformats.org/drawingml/2006/table">
            <a:tbl>
              <a:tblPr/>
              <a:tblGrid>
                <a:gridCol w="243840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8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Function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of fat &amp; Main Sources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9870494"/>
              </p:ext>
            </p:extLst>
          </p:nvPr>
        </p:nvGraphicFramePr>
        <p:xfrm>
          <a:off x="9719604" y="4954035"/>
          <a:ext cx="2001815" cy="246888"/>
        </p:xfrm>
        <a:graphic>
          <a:graphicData uri="http://schemas.openxmlformats.org/drawingml/2006/table">
            <a:tbl>
              <a:tblPr/>
              <a:tblGrid>
                <a:gridCol w="200181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9981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Fat Soluble Vitamins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683102"/>
              </p:ext>
            </p:extLst>
          </p:nvPr>
        </p:nvGraphicFramePr>
        <p:xfrm>
          <a:off x="9697607" y="5310231"/>
          <a:ext cx="2324581" cy="335436"/>
        </p:xfrm>
        <a:graphic>
          <a:graphicData uri="http://schemas.openxmlformats.org/drawingml/2006/table">
            <a:tbl>
              <a:tblPr/>
              <a:tblGrid>
                <a:gridCol w="232458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3543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Water Soluble Vitamins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5153112"/>
              </p:ext>
            </p:extLst>
          </p:nvPr>
        </p:nvGraphicFramePr>
        <p:xfrm>
          <a:off x="4350332" y="7234989"/>
          <a:ext cx="5022264" cy="353507"/>
        </p:xfrm>
        <a:graphic>
          <a:graphicData uri="http://schemas.openxmlformats.org/drawingml/2006/table">
            <a:tbl>
              <a:tblPr/>
              <a:tblGrid>
                <a:gridCol w="502226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5350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CE4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1875310"/>
              </p:ext>
            </p:extLst>
          </p:nvPr>
        </p:nvGraphicFramePr>
        <p:xfrm>
          <a:off x="4588111" y="4573219"/>
          <a:ext cx="3157371" cy="390892"/>
        </p:xfrm>
        <a:graphic>
          <a:graphicData uri="http://schemas.openxmlformats.org/drawingml/2006/table">
            <a:tbl>
              <a:tblPr/>
              <a:tblGrid>
                <a:gridCol w="315737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908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Vitamin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functions &amp; Sources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1263878"/>
              </p:ext>
            </p:extLst>
          </p:nvPr>
        </p:nvGraphicFramePr>
        <p:xfrm>
          <a:off x="722796" y="5315564"/>
          <a:ext cx="1899160" cy="275506"/>
        </p:xfrm>
        <a:graphic>
          <a:graphicData uri="http://schemas.openxmlformats.org/drawingml/2006/table">
            <a:tbl>
              <a:tblPr/>
              <a:tblGrid>
                <a:gridCol w="189916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550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Vitamin Face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8456131"/>
              </p:ext>
            </p:extLst>
          </p:nvPr>
        </p:nvGraphicFramePr>
        <p:xfrm>
          <a:off x="9697608" y="4294316"/>
          <a:ext cx="1957137" cy="256290"/>
        </p:xfrm>
        <a:graphic>
          <a:graphicData uri="http://schemas.openxmlformats.org/drawingml/2006/table">
            <a:tbl>
              <a:tblPr/>
              <a:tblGrid>
                <a:gridCol w="195713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5629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Dietary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Reference Value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570471"/>
              </p:ext>
            </p:extLst>
          </p:nvPr>
        </p:nvGraphicFramePr>
        <p:xfrm>
          <a:off x="4507532" y="3018315"/>
          <a:ext cx="3867073" cy="292135"/>
        </p:xfrm>
        <a:graphic>
          <a:graphicData uri="http://schemas.openxmlformats.org/drawingml/2006/table">
            <a:tbl>
              <a:tblPr/>
              <a:tblGrid>
                <a:gridCol w="386707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9213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Consequences of malnutrition (over and under)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3013947"/>
              </p:ext>
            </p:extLst>
          </p:nvPr>
        </p:nvGraphicFramePr>
        <p:xfrm>
          <a:off x="584610" y="3265032"/>
          <a:ext cx="3097054" cy="278525"/>
        </p:xfrm>
        <a:graphic>
          <a:graphicData uri="http://schemas.openxmlformats.org/drawingml/2006/table">
            <a:tbl>
              <a:tblPr/>
              <a:tblGrid>
                <a:gridCol w="309705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8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Function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of carbohydrates &amp; Main Sources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7966283"/>
              </p:ext>
            </p:extLst>
          </p:nvPr>
        </p:nvGraphicFramePr>
        <p:xfrm>
          <a:off x="584610" y="3724329"/>
          <a:ext cx="3097054" cy="278525"/>
        </p:xfrm>
        <a:graphic>
          <a:graphicData uri="http://schemas.openxmlformats.org/drawingml/2006/table">
            <a:tbl>
              <a:tblPr/>
              <a:tblGrid>
                <a:gridCol w="309705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8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Simple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Carbohydrates Function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6125248"/>
              </p:ext>
            </p:extLst>
          </p:nvPr>
        </p:nvGraphicFramePr>
        <p:xfrm>
          <a:off x="584610" y="4155053"/>
          <a:ext cx="3097054" cy="278525"/>
        </p:xfrm>
        <a:graphic>
          <a:graphicData uri="http://schemas.openxmlformats.org/drawingml/2006/table">
            <a:tbl>
              <a:tblPr/>
              <a:tblGrid>
                <a:gridCol w="309705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8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Complex Carbohydrates Function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9665356"/>
              </p:ext>
            </p:extLst>
          </p:nvPr>
        </p:nvGraphicFramePr>
        <p:xfrm>
          <a:off x="4649989" y="3767566"/>
          <a:ext cx="3097054" cy="278525"/>
        </p:xfrm>
        <a:graphic>
          <a:graphicData uri="http://schemas.openxmlformats.org/drawingml/2006/table">
            <a:tbl>
              <a:tblPr/>
              <a:tblGrid>
                <a:gridCol w="309705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8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Complex Carbohydrates Sources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1344141"/>
              </p:ext>
            </p:extLst>
          </p:nvPr>
        </p:nvGraphicFramePr>
        <p:xfrm>
          <a:off x="4712859" y="3409213"/>
          <a:ext cx="3097054" cy="278525"/>
        </p:xfrm>
        <a:graphic>
          <a:graphicData uri="http://schemas.openxmlformats.org/drawingml/2006/table">
            <a:tbl>
              <a:tblPr/>
              <a:tblGrid>
                <a:gridCol w="309705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85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Simple Carbohydrates Sources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2827924"/>
              </p:ext>
            </p:extLst>
          </p:nvPr>
        </p:nvGraphicFramePr>
        <p:xfrm>
          <a:off x="4869759" y="6416919"/>
          <a:ext cx="2594077" cy="304650"/>
        </p:xfrm>
        <a:graphic>
          <a:graphicData uri="http://schemas.openxmlformats.org/drawingml/2006/table">
            <a:tbl>
              <a:tblPr/>
              <a:tblGrid>
                <a:gridCol w="259407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046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Water – Function &amp; Dietary Value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464430"/>
              </p:ext>
            </p:extLst>
          </p:nvPr>
        </p:nvGraphicFramePr>
        <p:xfrm>
          <a:off x="574532" y="6545980"/>
          <a:ext cx="2594077" cy="304650"/>
        </p:xfrm>
        <a:graphic>
          <a:graphicData uri="http://schemas.openxmlformats.org/drawingml/2006/table">
            <a:tbl>
              <a:tblPr/>
              <a:tblGrid>
                <a:gridCol w="259407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046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37557"/>
              </p:ext>
            </p:extLst>
          </p:nvPr>
        </p:nvGraphicFramePr>
        <p:xfrm>
          <a:off x="610501" y="104620"/>
          <a:ext cx="2123750" cy="246888"/>
        </p:xfrm>
        <a:graphic>
          <a:graphicData uri="http://schemas.openxmlformats.org/drawingml/2006/table">
            <a:tbl>
              <a:tblPr/>
              <a:tblGrid>
                <a:gridCol w="212375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76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Macronutrients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Definition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8477630"/>
              </p:ext>
            </p:extLst>
          </p:nvPr>
        </p:nvGraphicFramePr>
        <p:xfrm>
          <a:off x="610501" y="2757384"/>
          <a:ext cx="2123750" cy="246888"/>
        </p:xfrm>
        <a:graphic>
          <a:graphicData uri="http://schemas.openxmlformats.org/drawingml/2006/table">
            <a:tbl>
              <a:tblPr/>
              <a:tblGrid>
                <a:gridCol w="212375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76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Macronutrients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Definition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5460002"/>
              </p:ext>
            </p:extLst>
          </p:nvPr>
        </p:nvGraphicFramePr>
        <p:xfrm>
          <a:off x="622359" y="1245594"/>
          <a:ext cx="2123750" cy="246888"/>
        </p:xfrm>
        <a:graphic>
          <a:graphicData uri="http://schemas.openxmlformats.org/drawingml/2006/table">
            <a:tbl>
              <a:tblPr/>
              <a:tblGrid>
                <a:gridCol w="212375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76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Macronutrients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Definition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5359883"/>
              </p:ext>
            </p:extLst>
          </p:nvPr>
        </p:nvGraphicFramePr>
        <p:xfrm>
          <a:off x="9202055" y="5734864"/>
          <a:ext cx="2998106" cy="338262"/>
        </p:xfrm>
        <a:graphic>
          <a:graphicData uri="http://schemas.openxmlformats.org/drawingml/2006/table">
            <a:tbl>
              <a:tblPr/>
              <a:tblGrid>
                <a:gridCol w="299810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382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Vitamin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Malnutrition (over and under)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4536016"/>
              </p:ext>
            </p:extLst>
          </p:nvPr>
        </p:nvGraphicFramePr>
        <p:xfrm>
          <a:off x="4619830" y="5023579"/>
          <a:ext cx="3157371" cy="390892"/>
        </p:xfrm>
        <a:graphic>
          <a:graphicData uri="http://schemas.openxmlformats.org/drawingml/2006/table">
            <a:tbl>
              <a:tblPr/>
              <a:tblGrid>
                <a:gridCol w="315737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908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Minerals functions &amp; Sources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0209818"/>
              </p:ext>
            </p:extLst>
          </p:nvPr>
        </p:nvGraphicFramePr>
        <p:xfrm>
          <a:off x="9136938" y="6180447"/>
          <a:ext cx="3150507" cy="246888"/>
        </p:xfrm>
        <a:graphic>
          <a:graphicData uri="http://schemas.openxmlformats.org/drawingml/2006/table">
            <a:tbl>
              <a:tblPr/>
              <a:tblGrid>
                <a:gridCol w="315050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068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Minerals Malnutrition (over and under)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1" name="Table 4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705622"/>
              </p:ext>
            </p:extLst>
          </p:nvPr>
        </p:nvGraphicFramePr>
        <p:xfrm>
          <a:off x="4434798" y="5448212"/>
          <a:ext cx="3527434" cy="390892"/>
        </p:xfrm>
        <a:graphic>
          <a:graphicData uri="http://schemas.openxmlformats.org/drawingml/2006/table">
            <a:tbl>
              <a:tblPr/>
              <a:tblGrid>
                <a:gridCol w="352743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908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Complimentary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actions of vitamins and minerals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43" name="Elbow Connector 42"/>
          <p:cNvCxnSpPr/>
          <p:nvPr/>
        </p:nvCxnSpPr>
        <p:spPr>
          <a:xfrm rot="16200000" flipH="1">
            <a:off x="2787113" y="347994"/>
            <a:ext cx="423834" cy="206254"/>
          </a:xfrm>
          <a:prstGeom prst="bentConnector4">
            <a:avLst>
              <a:gd name="adj1" fmla="val 34463"/>
              <a:gd name="adj2" fmla="val 210834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Elbow Connector 44"/>
          <p:cNvCxnSpPr>
            <a:endCxn id="20" idx="3"/>
          </p:cNvCxnSpPr>
          <p:nvPr/>
        </p:nvCxnSpPr>
        <p:spPr>
          <a:xfrm rot="16200000" flipH="1">
            <a:off x="2669352" y="1504417"/>
            <a:ext cx="501063" cy="206254"/>
          </a:xfrm>
          <a:prstGeom prst="bentConnector4">
            <a:avLst>
              <a:gd name="adj1" fmla="val 36103"/>
              <a:gd name="adj2" fmla="val 210834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Elbow Connector 49"/>
          <p:cNvCxnSpPr>
            <a:endCxn id="28" idx="3"/>
          </p:cNvCxnSpPr>
          <p:nvPr/>
        </p:nvCxnSpPr>
        <p:spPr>
          <a:xfrm>
            <a:off x="2919883" y="2889083"/>
            <a:ext cx="761781" cy="515211"/>
          </a:xfrm>
          <a:prstGeom prst="bentConnector3">
            <a:avLst>
              <a:gd name="adj1" fmla="val 130009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 flipV="1">
            <a:off x="8194704" y="140549"/>
            <a:ext cx="359801" cy="957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8194704" y="351313"/>
            <a:ext cx="612412" cy="1139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 flipV="1">
            <a:off x="3084613" y="516671"/>
            <a:ext cx="597051" cy="2405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 flipV="1">
            <a:off x="3169739" y="1577699"/>
            <a:ext cx="754194" cy="3922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8194704" y="580215"/>
            <a:ext cx="801099" cy="2803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>
            <a:off x="8054909" y="1335620"/>
            <a:ext cx="992838" cy="1117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>
            <a:off x="8039753" y="1405341"/>
            <a:ext cx="1162302" cy="36180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>
            <a:off x="8039753" y="1550302"/>
            <a:ext cx="1162302" cy="5423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>
            <a:off x="7962232" y="1626027"/>
            <a:ext cx="1336634" cy="8866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/>
          <p:nvPr/>
        </p:nvCxnSpPr>
        <p:spPr>
          <a:xfrm flipV="1">
            <a:off x="3810299" y="3310451"/>
            <a:ext cx="540033" cy="1926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/>
          <p:cNvCxnSpPr/>
          <p:nvPr/>
        </p:nvCxnSpPr>
        <p:spPr>
          <a:xfrm flipV="1">
            <a:off x="3774174" y="3639528"/>
            <a:ext cx="733358" cy="210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V="1">
            <a:off x="3774174" y="3962497"/>
            <a:ext cx="733358" cy="2617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/>
          <p:nvPr/>
        </p:nvCxnSpPr>
        <p:spPr>
          <a:xfrm>
            <a:off x="8576152" y="3247061"/>
            <a:ext cx="934905" cy="10886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/>
          <p:nvPr/>
        </p:nvCxnSpPr>
        <p:spPr>
          <a:xfrm flipV="1">
            <a:off x="7962232" y="3404294"/>
            <a:ext cx="1336634" cy="1517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Arrow Connector 88"/>
          <p:cNvCxnSpPr/>
          <p:nvPr/>
        </p:nvCxnSpPr>
        <p:spPr>
          <a:xfrm flipV="1">
            <a:off x="7819581" y="3660061"/>
            <a:ext cx="1691476" cy="12609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>
            <a:off x="7844965" y="3937902"/>
            <a:ext cx="1587791" cy="775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/>
          <p:cNvCxnSpPr/>
          <p:nvPr/>
        </p:nvCxnSpPr>
        <p:spPr>
          <a:xfrm>
            <a:off x="2746109" y="5564932"/>
            <a:ext cx="1604223" cy="261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/>
          <p:cNvCxnSpPr/>
          <p:nvPr/>
        </p:nvCxnSpPr>
        <p:spPr>
          <a:xfrm flipV="1">
            <a:off x="2758250" y="4778648"/>
            <a:ext cx="1592082" cy="1826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Arrow Connector 106"/>
          <p:cNvCxnSpPr/>
          <p:nvPr/>
        </p:nvCxnSpPr>
        <p:spPr>
          <a:xfrm>
            <a:off x="2758250" y="5036502"/>
            <a:ext cx="1676548" cy="1167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Arrow Connector 108"/>
          <p:cNvCxnSpPr/>
          <p:nvPr/>
        </p:nvCxnSpPr>
        <p:spPr>
          <a:xfrm flipV="1">
            <a:off x="2706422" y="4931926"/>
            <a:ext cx="1643910" cy="5911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Arrow Connector 121"/>
          <p:cNvCxnSpPr/>
          <p:nvPr/>
        </p:nvCxnSpPr>
        <p:spPr>
          <a:xfrm>
            <a:off x="3250228" y="6283775"/>
            <a:ext cx="1337883" cy="1754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Arrow Connector 124"/>
          <p:cNvCxnSpPr/>
          <p:nvPr/>
        </p:nvCxnSpPr>
        <p:spPr>
          <a:xfrm flipV="1">
            <a:off x="3388379" y="6291758"/>
            <a:ext cx="1324480" cy="3037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/>
          <p:nvPr/>
        </p:nvCxnSpPr>
        <p:spPr>
          <a:xfrm>
            <a:off x="7825955" y="4652032"/>
            <a:ext cx="1685102" cy="3367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/>
          <p:nvPr/>
        </p:nvCxnSpPr>
        <p:spPr>
          <a:xfrm>
            <a:off x="7851300" y="4802264"/>
            <a:ext cx="1740230" cy="5825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Straight Arrow Connector 131"/>
          <p:cNvCxnSpPr/>
          <p:nvPr/>
        </p:nvCxnSpPr>
        <p:spPr>
          <a:xfrm>
            <a:off x="7778454" y="4904866"/>
            <a:ext cx="1265150" cy="7546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Straight Arrow Connector 133"/>
          <p:cNvCxnSpPr/>
          <p:nvPr/>
        </p:nvCxnSpPr>
        <p:spPr>
          <a:xfrm>
            <a:off x="7868335" y="5232539"/>
            <a:ext cx="1143659" cy="9734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6" name="Table 13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1027327"/>
              </p:ext>
            </p:extLst>
          </p:nvPr>
        </p:nvGraphicFramePr>
        <p:xfrm>
          <a:off x="522549" y="6133172"/>
          <a:ext cx="2594077" cy="304650"/>
        </p:xfrm>
        <a:graphic>
          <a:graphicData uri="http://schemas.openxmlformats.org/drawingml/2006/table">
            <a:tbl>
              <a:tblPr/>
              <a:tblGrid>
                <a:gridCol w="259407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046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Importance of hydration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137" name="Straight Arrow Connector 136"/>
          <p:cNvCxnSpPr/>
          <p:nvPr/>
        </p:nvCxnSpPr>
        <p:spPr>
          <a:xfrm>
            <a:off x="3081883" y="5905395"/>
            <a:ext cx="1598982" cy="1911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9" name="Table 13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26177"/>
              </p:ext>
            </p:extLst>
          </p:nvPr>
        </p:nvGraphicFramePr>
        <p:xfrm>
          <a:off x="522550" y="5773620"/>
          <a:ext cx="2562063" cy="291541"/>
        </p:xfrm>
        <a:graphic>
          <a:graphicData uri="http://schemas.openxmlformats.org/drawingml/2006/table">
            <a:tbl>
              <a:tblPr/>
              <a:tblGrid>
                <a:gridCol w="256206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9154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Fibre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– Function &amp; Sources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142" name="Straight Arrow Connector 141"/>
          <p:cNvCxnSpPr/>
          <p:nvPr/>
        </p:nvCxnSpPr>
        <p:spPr>
          <a:xfrm flipV="1">
            <a:off x="3341728" y="6696295"/>
            <a:ext cx="1261610" cy="355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Elbow Connector 143"/>
          <p:cNvCxnSpPr/>
          <p:nvPr/>
        </p:nvCxnSpPr>
        <p:spPr>
          <a:xfrm rot="5400000">
            <a:off x="2545278" y="5227434"/>
            <a:ext cx="481206" cy="57768"/>
          </a:xfrm>
          <a:prstGeom prst="bentConnector3">
            <a:avLst>
              <a:gd name="adj1" fmla="val 50000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665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3. Diet and Good Health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533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6309716"/>
              </p:ext>
            </p:extLst>
          </p:nvPr>
        </p:nvGraphicFramePr>
        <p:xfrm>
          <a:off x="9991898" y="240632"/>
          <a:ext cx="1792498" cy="263398"/>
        </p:xfrm>
        <a:graphic>
          <a:graphicData uri="http://schemas.openxmlformats.org/drawingml/2006/table">
            <a:tbl>
              <a:tblPr/>
              <a:tblGrid>
                <a:gridCol w="179249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5633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Life Stages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0553873"/>
              </p:ext>
            </p:extLst>
          </p:nvPr>
        </p:nvGraphicFramePr>
        <p:xfrm>
          <a:off x="4444528" y="255143"/>
          <a:ext cx="2905942" cy="263398"/>
        </p:xfrm>
        <a:graphic>
          <a:graphicData uri="http://schemas.openxmlformats.org/drawingml/2006/table">
            <a:tbl>
              <a:tblPr/>
              <a:tblGrid>
                <a:gridCol w="290594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6042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an individual dietary needs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4488748"/>
              </p:ext>
            </p:extLst>
          </p:nvPr>
        </p:nvGraphicFramePr>
        <p:xfrm>
          <a:off x="860267" y="240632"/>
          <a:ext cx="1733304" cy="263398"/>
        </p:xfrm>
        <a:graphic>
          <a:graphicData uri="http://schemas.openxmlformats.org/drawingml/2006/table">
            <a:tbl>
              <a:tblPr/>
              <a:tblGrid>
                <a:gridCol w="173330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4063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GB" sz="1400" kern="140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3558180"/>
              </p:ext>
            </p:extLst>
          </p:nvPr>
        </p:nvGraphicFramePr>
        <p:xfrm>
          <a:off x="9630086" y="978174"/>
          <a:ext cx="2230009" cy="263398"/>
        </p:xfrm>
        <a:graphic>
          <a:graphicData uri="http://schemas.openxmlformats.org/drawingml/2006/table">
            <a:tbl>
              <a:tblPr/>
              <a:tblGrid>
                <a:gridCol w="223000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2394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Specific Dietary Needs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295131"/>
              </p:ext>
            </p:extLst>
          </p:nvPr>
        </p:nvGraphicFramePr>
        <p:xfrm>
          <a:off x="463829" y="869255"/>
          <a:ext cx="3268544" cy="301024"/>
        </p:xfrm>
        <a:graphic>
          <a:graphicData uri="http://schemas.openxmlformats.org/drawingml/2006/table">
            <a:tbl>
              <a:tblPr/>
              <a:tblGrid>
                <a:gridCol w="326854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010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Difference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between intolerance and allergies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1266771"/>
              </p:ext>
            </p:extLst>
          </p:nvPr>
        </p:nvGraphicFramePr>
        <p:xfrm>
          <a:off x="4494387" y="1302336"/>
          <a:ext cx="2993554" cy="263398"/>
        </p:xfrm>
        <a:graphic>
          <a:graphicData uri="http://schemas.openxmlformats.org/drawingml/2006/table">
            <a:tbl>
              <a:tblPr/>
              <a:tblGrid>
                <a:gridCol w="299355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582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Coeliac Disease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definition and causes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8082769"/>
              </p:ext>
            </p:extLst>
          </p:nvPr>
        </p:nvGraphicFramePr>
        <p:xfrm>
          <a:off x="9779063" y="2235812"/>
          <a:ext cx="2200102" cy="263398"/>
        </p:xfrm>
        <a:graphic>
          <a:graphicData uri="http://schemas.openxmlformats.org/drawingml/2006/table">
            <a:tbl>
              <a:tblPr/>
              <a:tblGrid>
                <a:gridCol w="220010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011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Atherosclerosis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85592597"/>
              </p:ext>
            </p:extLst>
          </p:nvPr>
        </p:nvGraphicFramePr>
        <p:xfrm>
          <a:off x="463829" y="5919437"/>
          <a:ext cx="2721911" cy="263398"/>
        </p:xfrm>
        <a:graphic>
          <a:graphicData uri="http://schemas.openxmlformats.org/drawingml/2006/table">
            <a:tbl>
              <a:tblPr/>
              <a:tblGrid>
                <a:gridCol w="272191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912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Micronutrients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Function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9500605"/>
              </p:ext>
            </p:extLst>
          </p:nvPr>
        </p:nvGraphicFramePr>
        <p:xfrm>
          <a:off x="411880" y="1990957"/>
          <a:ext cx="3252651" cy="306849"/>
        </p:xfrm>
        <a:graphic>
          <a:graphicData uri="http://schemas.openxmlformats.org/drawingml/2006/table">
            <a:tbl>
              <a:tblPr/>
              <a:tblGrid>
                <a:gridCol w="325265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068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GB" sz="1400" kern="140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3830103"/>
              </p:ext>
            </p:extLst>
          </p:nvPr>
        </p:nvGraphicFramePr>
        <p:xfrm>
          <a:off x="4350813" y="2643674"/>
          <a:ext cx="3208736" cy="276392"/>
        </p:xfrm>
        <a:graphic>
          <a:graphicData uri="http://schemas.openxmlformats.org/drawingml/2006/table">
            <a:tbl>
              <a:tblPr/>
              <a:tblGrid>
                <a:gridCol w="320873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63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Causes of 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obesity?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0628744"/>
              </p:ext>
            </p:extLst>
          </p:nvPr>
        </p:nvGraphicFramePr>
        <p:xfrm>
          <a:off x="4681258" y="1607909"/>
          <a:ext cx="3056602" cy="263398"/>
        </p:xfrm>
        <a:graphic>
          <a:graphicData uri="http://schemas.openxmlformats.org/drawingml/2006/table">
            <a:tbl>
              <a:tblPr/>
              <a:tblGrid>
                <a:gridCol w="305660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56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Iron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Deficiency definition and causes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0278494"/>
              </p:ext>
            </p:extLst>
          </p:nvPr>
        </p:nvGraphicFramePr>
        <p:xfrm>
          <a:off x="4450941" y="935755"/>
          <a:ext cx="3093198" cy="270121"/>
        </p:xfrm>
        <a:graphic>
          <a:graphicData uri="http://schemas.openxmlformats.org/drawingml/2006/table">
            <a:tbl>
              <a:tblPr/>
              <a:tblGrid>
                <a:gridCol w="309319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012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Lactose Intolerance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 definition and causes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9060540"/>
              </p:ext>
            </p:extLst>
          </p:nvPr>
        </p:nvGraphicFramePr>
        <p:xfrm>
          <a:off x="9733422" y="5570067"/>
          <a:ext cx="2050974" cy="263398"/>
        </p:xfrm>
        <a:graphic>
          <a:graphicData uri="http://schemas.openxmlformats.org/drawingml/2006/table">
            <a:tbl>
              <a:tblPr/>
              <a:tblGrid>
                <a:gridCol w="205097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4848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Body Mass Index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0439294"/>
              </p:ext>
            </p:extLst>
          </p:nvPr>
        </p:nvGraphicFramePr>
        <p:xfrm>
          <a:off x="9699863" y="1902195"/>
          <a:ext cx="2279302" cy="263398"/>
        </p:xfrm>
        <a:graphic>
          <a:graphicData uri="http://schemas.openxmlformats.org/drawingml/2006/table">
            <a:tbl>
              <a:tblPr/>
              <a:tblGrid>
                <a:gridCol w="227930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48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Cholesterol 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5062080"/>
              </p:ext>
            </p:extLst>
          </p:nvPr>
        </p:nvGraphicFramePr>
        <p:xfrm>
          <a:off x="9447783" y="1504634"/>
          <a:ext cx="2783463" cy="276961"/>
        </p:xfrm>
        <a:graphic>
          <a:graphicData uri="http://schemas.openxmlformats.org/drawingml/2006/table">
            <a:tbl>
              <a:tblPr/>
              <a:tblGrid>
                <a:gridCol w="278346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69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Cardiovascular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Disease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8101740"/>
              </p:ext>
            </p:extLst>
          </p:nvPr>
        </p:nvGraphicFramePr>
        <p:xfrm>
          <a:off x="5018170" y="1939317"/>
          <a:ext cx="1909318" cy="263398"/>
        </p:xfrm>
        <a:graphic>
          <a:graphicData uri="http://schemas.openxmlformats.org/drawingml/2006/table">
            <a:tbl>
              <a:tblPr/>
              <a:tblGrid>
                <a:gridCol w="190931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9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Nut Allergies 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2677287"/>
              </p:ext>
            </p:extLst>
          </p:nvPr>
        </p:nvGraphicFramePr>
        <p:xfrm>
          <a:off x="4840304" y="3253323"/>
          <a:ext cx="2301719" cy="331414"/>
        </p:xfrm>
        <a:graphic>
          <a:graphicData uri="http://schemas.openxmlformats.org/drawingml/2006/table">
            <a:tbl>
              <a:tblPr/>
              <a:tblGrid>
                <a:gridCol w="230171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314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Quorn Curry - Vegetarian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131402"/>
              </p:ext>
            </p:extLst>
          </p:nvPr>
        </p:nvGraphicFramePr>
        <p:xfrm>
          <a:off x="8847487" y="4560603"/>
          <a:ext cx="3268544" cy="287646"/>
        </p:xfrm>
        <a:graphic>
          <a:graphicData uri="http://schemas.openxmlformats.org/drawingml/2006/table">
            <a:tbl>
              <a:tblPr/>
              <a:tblGrid>
                <a:gridCol w="326854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876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Religious Beliefs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that affect food choice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5092539"/>
              </p:ext>
            </p:extLst>
          </p:nvPr>
        </p:nvGraphicFramePr>
        <p:xfrm>
          <a:off x="9925265" y="3357209"/>
          <a:ext cx="1810424" cy="263398"/>
        </p:xfrm>
        <a:graphic>
          <a:graphicData uri="http://schemas.openxmlformats.org/drawingml/2006/table">
            <a:tbl>
              <a:tblPr/>
              <a:tblGrid>
                <a:gridCol w="181042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040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Vegan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0793631"/>
              </p:ext>
            </p:extLst>
          </p:nvPr>
        </p:nvGraphicFramePr>
        <p:xfrm>
          <a:off x="9921810" y="3022140"/>
          <a:ext cx="1743446" cy="263398"/>
        </p:xfrm>
        <a:graphic>
          <a:graphicData uri="http://schemas.openxmlformats.org/drawingml/2006/table">
            <a:tbl>
              <a:tblPr/>
              <a:tblGrid>
                <a:gridCol w="174344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195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Lacto-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ovo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0834956"/>
              </p:ext>
            </p:extLst>
          </p:nvPr>
        </p:nvGraphicFramePr>
        <p:xfrm>
          <a:off x="9389557" y="2596021"/>
          <a:ext cx="2741883" cy="321624"/>
        </p:xfrm>
        <a:graphic>
          <a:graphicData uri="http://schemas.openxmlformats.org/drawingml/2006/table">
            <a:tbl>
              <a:tblPr/>
              <a:tblGrid>
                <a:gridCol w="274188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216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Vegetarianism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1416485"/>
              </p:ext>
            </p:extLst>
          </p:nvPr>
        </p:nvGraphicFramePr>
        <p:xfrm>
          <a:off x="9664974" y="5223784"/>
          <a:ext cx="2160232" cy="263398"/>
        </p:xfrm>
        <a:graphic>
          <a:graphicData uri="http://schemas.openxmlformats.org/drawingml/2006/table">
            <a:tbl>
              <a:tblPr/>
              <a:tblGrid>
                <a:gridCol w="216023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498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Physical Activity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Level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4716236"/>
              </p:ext>
            </p:extLst>
          </p:nvPr>
        </p:nvGraphicFramePr>
        <p:xfrm>
          <a:off x="9374148" y="5869420"/>
          <a:ext cx="2563697" cy="263398"/>
        </p:xfrm>
        <a:graphic>
          <a:graphicData uri="http://schemas.openxmlformats.org/drawingml/2006/table">
            <a:tbl>
              <a:tblPr/>
              <a:tblGrid>
                <a:gridCol w="256369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262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Estimated Average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Requirements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0484092"/>
              </p:ext>
            </p:extLst>
          </p:nvPr>
        </p:nvGraphicFramePr>
        <p:xfrm>
          <a:off x="7237192" y="6529085"/>
          <a:ext cx="4925342" cy="263398"/>
        </p:xfrm>
        <a:graphic>
          <a:graphicData uri="http://schemas.openxmlformats.org/drawingml/2006/table">
            <a:tbl>
              <a:tblPr/>
              <a:tblGrid>
                <a:gridCol w="492534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6277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Percentage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energy values of proteins, carbohydrates and fats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5655527"/>
              </p:ext>
            </p:extLst>
          </p:nvPr>
        </p:nvGraphicFramePr>
        <p:xfrm>
          <a:off x="4350813" y="5517785"/>
          <a:ext cx="2658774" cy="263398"/>
        </p:xfrm>
        <a:graphic>
          <a:graphicData uri="http://schemas.openxmlformats.org/drawingml/2006/table">
            <a:tbl>
              <a:tblPr/>
              <a:tblGrid>
                <a:gridCol w="265877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505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 guidelines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to a healthy diet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6864360"/>
              </p:ext>
            </p:extLst>
          </p:nvPr>
        </p:nvGraphicFramePr>
        <p:xfrm>
          <a:off x="9192126" y="6194016"/>
          <a:ext cx="2923905" cy="263398"/>
        </p:xfrm>
        <a:graphic>
          <a:graphicData uri="http://schemas.openxmlformats.org/drawingml/2006/table">
            <a:tbl>
              <a:tblPr/>
              <a:tblGrid>
                <a:gridCol w="292390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528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Energy Balance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2436915"/>
              </p:ext>
            </p:extLst>
          </p:nvPr>
        </p:nvGraphicFramePr>
        <p:xfrm>
          <a:off x="421701" y="5475584"/>
          <a:ext cx="2722136" cy="307305"/>
        </p:xfrm>
        <a:graphic>
          <a:graphicData uri="http://schemas.openxmlformats.org/drawingml/2006/table">
            <a:tbl>
              <a:tblPr/>
              <a:tblGrid>
                <a:gridCol w="272213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0730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Macronutrients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- Function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6028690"/>
              </p:ext>
            </p:extLst>
          </p:nvPr>
        </p:nvGraphicFramePr>
        <p:xfrm>
          <a:off x="463829" y="5043712"/>
          <a:ext cx="2375208" cy="282151"/>
        </p:xfrm>
        <a:graphic>
          <a:graphicData uri="http://schemas.openxmlformats.org/drawingml/2006/table">
            <a:tbl>
              <a:tblPr/>
              <a:tblGrid>
                <a:gridCol w="237520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821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3350890"/>
              </p:ext>
            </p:extLst>
          </p:nvPr>
        </p:nvGraphicFramePr>
        <p:xfrm>
          <a:off x="4266602" y="5911934"/>
          <a:ext cx="2875421" cy="311904"/>
        </p:xfrm>
        <a:graphic>
          <a:graphicData uri="http://schemas.openxmlformats.org/drawingml/2006/table">
            <a:tbl>
              <a:tblPr/>
              <a:tblGrid>
                <a:gridCol w="287542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119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Nutritional dietary requirements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6777794"/>
              </p:ext>
            </p:extLst>
          </p:nvPr>
        </p:nvGraphicFramePr>
        <p:xfrm>
          <a:off x="9779063" y="4903748"/>
          <a:ext cx="1886193" cy="263398"/>
        </p:xfrm>
        <a:graphic>
          <a:graphicData uri="http://schemas.openxmlformats.org/drawingml/2006/table">
            <a:tbl>
              <a:tblPr/>
              <a:tblGrid>
                <a:gridCol w="188619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529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Basil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Metabolic Rate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0" name="Table 4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7981839"/>
              </p:ext>
            </p:extLst>
          </p:nvPr>
        </p:nvGraphicFramePr>
        <p:xfrm>
          <a:off x="421701" y="1384277"/>
          <a:ext cx="3310672" cy="302453"/>
        </p:xfrm>
        <a:graphic>
          <a:graphicData uri="http://schemas.openxmlformats.org/drawingml/2006/table">
            <a:tbl>
              <a:tblPr/>
              <a:tblGrid>
                <a:gridCol w="331067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024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Identifying allergies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– Core Knowledge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6355049"/>
              </p:ext>
            </p:extLst>
          </p:nvPr>
        </p:nvGraphicFramePr>
        <p:xfrm>
          <a:off x="4279006" y="2284516"/>
          <a:ext cx="3252651" cy="306849"/>
        </p:xfrm>
        <a:graphic>
          <a:graphicData uri="http://schemas.openxmlformats.org/drawingml/2006/table">
            <a:tbl>
              <a:tblPr/>
              <a:tblGrid>
                <a:gridCol w="325265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068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What can I diet high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in sugar cause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0912732"/>
              </p:ext>
            </p:extLst>
          </p:nvPr>
        </p:nvGraphicFramePr>
        <p:xfrm>
          <a:off x="3997592" y="4475599"/>
          <a:ext cx="3527434" cy="390892"/>
        </p:xfrm>
        <a:graphic>
          <a:graphicData uri="http://schemas.openxmlformats.org/drawingml/2006/table">
            <a:tbl>
              <a:tblPr/>
              <a:tblGrid>
                <a:gridCol w="352743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9089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Complimentary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actions of vitamins and minerals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4" name="Table 5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327032"/>
              </p:ext>
            </p:extLst>
          </p:nvPr>
        </p:nvGraphicFramePr>
        <p:xfrm>
          <a:off x="694411" y="4510088"/>
          <a:ext cx="1899160" cy="275506"/>
        </p:xfrm>
        <a:graphic>
          <a:graphicData uri="http://schemas.openxmlformats.org/drawingml/2006/table">
            <a:tbl>
              <a:tblPr/>
              <a:tblGrid>
                <a:gridCol w="189916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550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Vitamin Face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429496"/>
              </p:ext>
            </p:extLst>
          </p:nvPr>
        </p:nvGraphicFramePr>
        <p:xfrm>
          <a:off x="354634" y="3292138"/>
          <a:ext cx="3240604" cy="299530"/>
        </p:xfrm>
        <a:graphic>
          <a:graphicData uri="http://schemas.openxmlformats.org/drawingml/2006/table">
            <a:tbl>
              <a:tblPr/>
              <a:tblGrid>
                <a:gridCol w="324060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995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Cheese and Onion Quiche - Vegetarian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57" name="Straight Arrow Connector 56"/>
          <p:cNvCxnSpPr/>
          <p:nvPr/>
        </p:nvCxnSpPr>
        <p:spPr>
          <a:xfrm>
            <a:off x="2686637" y="350753"/>
            <a:ext cx="148187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3830884" y="929603"/>
            <a:ext cx="448122" cy="756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>
            <a:off x="7559549" y="372331"/>
            <a:ext cx="2140314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>
            <a:off x="3830884" y="1021414"/>
            <a:ext cx="519929" cy="3033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>
            <a:off x="3730603" y="2249090"/>
            <a:ext cx="437906" cy="4767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>
            <a:off x="3775028" y="2167030"/>
            <a:ext cx="347369" cy="1753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/>
          <p:nvPr/>
        </p:nvCxnSpPr>
        <p:spPr>
          <a:xfrm>
            <a:off x="3775028" y="1109873"/>
            <a:ext cx="1065276" cy="9611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 flipV="1">
            <a:off x="1974936" y="1205876"/>
            <a:ext cx="0" cy="130751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/>
          <p:nvPr/>
        </p:nvCxnSpPr>
        <p:spPr>
          <a:xfrm>
            <a:off x="3821421" y="1639712"/>
            <a:ext cx="847852" cy="4441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Arrow Connector 80"/>
          <p:cNvCxnSpPr/>
          <p:nvPr/>
        </p:nvCxnSpPr>
        <p:spPr>
          <a:xfrm>
            <a:off x="7648704" y="1019767"/>
            <a:ext cx="170992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 flipV="1">
            <a:off x="7525026" y="1140027"/>
            <a:ext cx="1888234" cy="2281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/>
          <p:nvPr/>
        </p:nvCxnSpPr>
        <p:spPr>
          <a:xfrm flipV="1">
            <a:off x="7845958" y="1222990"/>
            <a:ext cx="1601825" cy="4897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/>
          <p:nvPr/>
        </p:nvCxnSpPr>
        <p:spPr>
          <a:xfrm flipV="1">
            <a:off x="7088223" y="1250027"/>
            <a:ext cx="2467658" cy="8252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Arrow Connector 88"/>
          <p:cNvCxnSpPr/>
          <p:nvPr/>
        </p:nvCxnSpPr>
        <p:spPr>
          <a:xfrm flipV="1">
            <a:off x="7662511" y="1309107"/>
            <a:ext cx="1967575" cy="9990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Arrow Connector 90"/>
          <p:cNvCxnSpPr/>
          <p:nvPr/>
        </p:nvCxnSpPr>
        <p:spPr>
          <a:xfrm flipV="1">
            <a:off x="7653623" y="1753687"/>
            <a:ext cx="1587957" cy="6911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V="1">
            <a:off x="7677513" y="1846121"/>
            <a:ext cx="1735747" cy="9009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 flipV="1">
            <a:off x="7651689" y="2134358"/>
            <a:ext cx="1928082" cy="6990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 flipV="1">
            <a:off x="7694272" y="2402918"/>
            <a:ext cx="1883847" cy="4711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/>
          <p:cNvCxnSpPr/>
          <p:nvPr/>
        </p:nvCxnSpPr>
        <p:spPr>
          <a:xfrm>
            <a:off x="3664531" y="3441903"/>
            <a:ext cx="10047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/>
          <p:cNvCxnSpPr/>
          <p:nvPr/>
        </p:nvCxnSpPr>
        <p:spPr>
          <a:xfrm flipV="1">
            <a:off x="7317310" y="2838685"/>
            <a:ext cx="1924270" cy="5803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/>
          <p:cNvCxnSpPr/>
          <p:nvPr/>
        </p:nvCxnSpPr>
        <p:spPr>
          <a:xfrm flipV="1">
            <a:off x="7313054" y="3462431"/>
            <a:ext cx="2466009" cy="9411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/>
          <p:cNvCxnSpPr/>
          <p:nvPr/>
        </p:nvCxnSpPr>
        <p:spPr>
          <a:xfrm>
            <a:off x="2839037" y="4647841"/>
            <a:ext cx="10047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Straight Arrow Connector 105"/>
          <p:cNvCxnSpPr/>
          <p:nvPr/>
        </p:nvCxnSpPr>
        <p:spPr>
          <a:xfrm flipV="1">
            <a:off x="2943970" y="4866491"/>
            <a:ext cx="877451" cy="2870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Arrow Connector 107"/>
          <p:cNvCxnSpPr/>
          <p:nvPr/>
        </p:nvCxnSpPr>
        <p:spPr>
          <a:xfrm>
            <a:off x="3254666" y="5597374"/>
            <a:ext cx="836182" cy="3443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/>
          <p:cNvCxnSpPr/>
          <p:nvPr/>
        </p:nvCxnSpPr>
        <p:spPr>
          <a:xfrm>
            <a:off x="3330720" y="6021851"/>
            <a:ext cx="760128" cy="460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Arrow Connector 112"/>
          <p:cNvCxnSpPr>
            <a:endCxn id="39" idx="1"/>
          </p:cNvCxnSpPr>
          <p:nvPr/>
        </p:nvCxnSpPr>
        <p:spPr>
          <a:xfrm flipV="1">
            <a:off x="7200402" y="5355483"/>
            <a:ext cx="2464572" cy="2675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Arrow Connector 114"/>
          <p:cNvCxnSpPr/>
          <p:nvPr/>
        </p:nvCxnSpPr>
        <p:spPr>
          <a:xfrm>
            <a:off x="7213064" y="5746215"/>
            <a:ext cx="1786557" cy="4582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Straight Arrow Connector 116"/>
          <p:cNvCxnSpPr/>
          <p:nvPr/>
        </p:nvCxnSpPr>
        <p:spPr>
          <a:xfrm>
            <a:off x="7284105" y="6090485"/>
            <a:ext cx="995340" cy="3315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Arrow Connector 118"/>
          <p:cNvCxnSpPr/>
          <p:nvPr/>
        </p:nvCxnSpPr>
        <p:spPr>
          <a:xfrm>
            <a:off x="7237192" y="6027117"/>
            <a:ext cx="1762429" cy="2844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Arrow Connector 120"/>
          <p:cNvCxnSpPr/>
          <p:nvPr/>
        </p:nvCxnSpPr>
        <p:spPr>
          <a:xfrm>
            <a:off x="7237192" y="5945673"/>
            <a:ext cx="1954934" cy="7617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3" name="Table 12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4874060"/>
              </p:ext>
            </p:extLst>
          </p:nvPr>
        </p:nvGraphicFramePr>
        <p:xfrm>
          <a:off x="9073225" y="569545"/>
          <a:ext cx="3089309" cy="263398"/>
        </p:xfrm>
        <a:graphic>
          <a:graphicData uri="http://schemas.openxmlformats.org/drawingml/2006/table">
            <a:tbl>
              <a:tblPr/>
              <a:tblGrid>
                <a:gridCol w="308930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0343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Plan a balance diet for specific guidelines 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124" name="Straight Arrow Connector 123"/>
          <p:cNvCxnSpPr/>
          <p:nvPr/>
        </p:nvCxnSpPr>
        <p:spPr>
          <a:xfrm>
            <a:off x="7504751" y="430310"/>
            <a:ext cx="1342736" cy="13923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6" name="Table 12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7314918"/>
              </p:ext>
            </p:extLst>
          </p:nvPr>
        </p:nvGraphicFramePr>
        <p:xfrm>
          <a:off x="4337643" y="3870123"/>
          <a:ext cx="2875421" cy="311904"/>
        </p:xfrm>
        <a:graphic>
          <a:graphicData uri="http://schemas.openxmlformats.org/drawingml/2006/table">
            <a:tbl>
              <a:tblPr/>
              <a:tblGrid>
                <a:gridCol w="287542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119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to increase Fibre (NSP)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in diet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27" name="Table 12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0193397"/>
              </p:ext>
            </p:extLst>
          </p:nvPr>
        </p:nvGraphicFramePr>
        <p:xfrm>
          <a:off x="623677" y="3880545"/>
          <a:ext cx="2562063" cy="291541"/>
        </p:xfrm>
        <a:graphic>
          <a:graphicData uri="http://schemas.openxmlformats.org/drawingml/2006/table">
            <a:tbl>
              <a:tblPr/>
              <a:tblGrid>
                <a:gridCol w="256206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9154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Fibre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– Function &amp; Sources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28" name="Table 12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4227819"/>
              </p:ext>
            </p:extLst>
          </p:nvPr>
        </p:nvGraphicFramePr>
        <p:xfrm>
          <a:off x="8106342" y="4247866"/>
          <a:ext cx="4263420" cy="263398"/>
        </p:xfrm>
        <a:graphic>
          <a:graphicData uri="http://schemas.openxmlformats.org/drawingml/2006/table">
            <a:tbl>
              <a:tblPr/>
              <a:tblGrid>
                <a:gridCol w="426342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450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Calculate energy requirements &amp; meal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adaption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129" name="Straight Arrow Connector 128"/>
          <p:cNvCxnSpPr/>
          <p:nvPr/>
        </p:nvCxnSpPr>
        <p:spPr>
          <a:xfrm>
            <a:off x="3272657" y="4010904"/>
            <a:ext cx="10047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/>
          <p:nvPr/>
        </p:nvCxnSpPr>
        <p:spPr>
          <a:xfrm>
            <a:off x="7375086" y="4062696"/>
            <a:ext cx="731256" cy="1953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5" name="Table 13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9734757"/>
              </p:ext>
            </p:extLst>
          </p:nvPr>
        </p:nvGraphicFramePr>
        <p:xfrm>
          <a:off x="9854832" y="3685426"/>
          <a:ext cx="1810424" cy="263398"/>
        </p:xfrm>
        <a:graphic>
          <a:graphicData uri="http://schemas.openxmlformats.org/drawingml/2006/table">
            <a:tbl>
              <a:tblPr/>
              <a:tblGrid>
                <a:gridCol w="181042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040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Nutrition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Programme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140" name="Straight Arrow Connector 139"/>
          <p:cNvCxnSpPr>
            <a:stCxn id="135" idx="2"/>
          </p:cNvCxnSpPr>
          <p:nvPr/>
        </p:nvCxnSpPr>
        <p:spPr>
          <a:xfrm>
            <a:off x="10760044" y="3948824"/>
            <a:ext cx="33489" cy="233203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 flipV="1">
            <a:off x="7677513" y="932725"/>
            <a:ext cx="1878368" cy="38187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063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4</a:t>
            </a:r>
            <a:r>
              <a:rPr lang="en-GB" dirty="0" smtClean="0"/>
              <a:t>. The Science of Food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237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5425331"/>
              </p:ext>
            </p:extLst>
          </p:nvPr>
        </p:nvGraphicFramePr>
        <p:xfrm>
          <a:off x="8805771" y="1298798"/>
          <a:ext cx="2886027" cy="263398"/>
        </p:xfrm>
        <a:graphic>
          <a:graphicData uri="http://schemas.openxmlformats.org/drawingml/2006/table">
            <a:tbl>
              <a:tblPr/>
              <a:tblGrid>
                <a:gridCol w="288602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7347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Preservation Methods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6596796"/>
              </p:ext>
            </p:extLst>
          </p:nvPr>
        </p:nvGraphicFramePr>
        <p:xfrm>
          <a:off x="7715081" y="166748"/>
          <a:ext cx="4273328" cy="263398"/>
        </p:xfrm>
        <a:graphic>
          <a:graphicData uri="http://schemas.openxmlformats.org/drawingml/2006/table">
            <a:tbl>
              <a:tblPr/>
              <a:tblGrid>
                <a:gridCol w="427332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5520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does cooking affect the nutritional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properties of food 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8722008"/>
              </p:ext>
            </p:extLst>
          </p:nvPr>
        </p:nvGraphicFramePr>
        <p:xfrm>
          <a:off x="235942" y="157901"/>
          <a:ext cx="2250584" cy="390800"/>
        </p:xfrm>
        <a:graphic>
          <a:graphicData uri="http://schemas.openxmlformats.org/drawingml/2006/table">
            <a:tbl>
              <a:tblPr/>
              <a:tblGrid>
                <a:gridCol w="225058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908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Sensory evaluations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7254699"/>
              </p:ext>
            </p:extLst>
          </p:nvPr>
        </p:nvGraphicFramePr>
        <p:xfrm>
          <a:off x="4784374" y="6312167"/>
          <a:ext cx="2049605" cy="263398"/>
        </p:xfrm>
        <a:graphic>
          <a:graphicData uri="http://schemas.openxmlformats.org/drawingml/2006/table">
            <a:tbl>
              <a:tblPr/>
              <a:tblGrid>
                <a:gridCol w="204960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2414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Preservation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4999217"/>
              </p:ext>
            </p:extLst>
          </p:nvPr>
        </p:nvGraphicFramePr>
        <p:xfrm>
          <a:off x="260873" y="6497367"/>
          <a:ext cx="2200721" cy="263398"/>
        </p:xfrm>
        <a:graphic>
          <a:graphicData uri="http://schemas.openxmlformats.org/drawingml/2006/table">
            <a:tbl>
              <a:tblPr/>
              <a:tblGrid>
                <a:gridCol w="220072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280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Bread Making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4926580"/>
              </p:ext>
            </p:extLst>
          </p:nvPr>
        </p:nvGraphicFramePr>
        <p:xfrm>
          <a:off x="8481845" y="4820815"/>
          <a:ext cx="3258494" cy="263398"/>
        </p:xfrm>
        <a:graphic>
          <a:graphicData uri="http://schemas.openxmlformats.org/drawingml/2006/table">
            <a:tbl>
              <a:tblPr/>
              <a:tblGrid>
                <a:gridCol w="325849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829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Radiation  - Examples Linked to Practical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715089"/>
              </p:ext>
            </p:extLst>
          </p:nvPr>
        </p:nvGraphicFramePr>
        <p:xfrm>
          <a:off x="8384832" y="4471509"/>
          <a:ext cx="3429111" cy="263398"/>
        </p:xfrm>
        <a:graphic>
          <a:graphicData uri="http://schemas.openxmlformats.org/drawingml/2006/table">
            <a:tbl>
              <a:tblPr/>
              <a:tblGrid>
                <a:gridCol w="342911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7274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Convection – Examples Linked to Practical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7169967"/>
              </p:ext>
            </p:extLst>
          </p:nvPr>
        </p:nvGraphicFramePr>
        <p:xfrm>
          <a:off x="8363979" y="4160058"/>
          <a:ext cx="3494225" cy="263398"/>
        </p:xfrm>
        <a:graphic>
          <a:graphicData uri="http://schemas.openxmlformats.org/drawingml/2006/table">
            <a:tbl>
              <a:tblPr/>
              <a:tblGrid>
                <a:gridCol w="349422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518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Conduction – Examples Linked to Practical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6713262"/>
              </p:ext>
            </p:extLst>
          </p:nvPr>
        </p:nvGraphicFramePr>
        <p:xfrm>
          <a:off x="336698" y="1461244"/>
          <a:ext cx="2250585" cy="286793"/>
        </p:xfrm>
        <a:graphic>
          <a:graphicData uri="http://schemas.openxmlformats.org/drawingml/2006/table">
            <a:tbl>
              <a:tblPr/>
              <a:tblGrid>
                <a:gridCol w="225058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8679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Coloured Chopping Boards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5522030"/>
              </p:ext>
            </p:extLst>
          </p:nvPr>
        </p:nvGraphicFramePr>
        <p:xfrm>
          <a:off x="4670031" y="1024187"/>
          <a:ext cx="2077679" cy="276946"/>
        </p:xfrm>
        <a:graphic>
          <a:graphicData uri="http://schemas.openxmlformats.org/drawingml/2006/table">
            <a:tbl>
              <a:tblPr/>
              <a:tblGrid>
                <a:gridCol w="207767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69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Danger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Zone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8200284"/>
              </p:ext>
            </p:extLst>
          </p:nvPr>
        </p:nvGraphicFramePr>
        <p:xfrm>
          <a:off x="4688079" y="738292"/>
          <a:ext cx="2041584" cy="263398"/>
        </p:xfrm>
        <a:graphic>
          <a:graphicData uri="http://schemas.openxmlformats.org/drawingml/2006/table">
            <a:tbl>
              <a:tblPr/>
              <a:tblGrid>
                <a:gridCol w="204158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245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Practicals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in year 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0002901"/>
              </p:ext>
            </p:extLst>
          </p:nvPr>
        </p:nvGraphicFramePr>
        <p:xfrm>
          <a:off x="235942" y="651004"/>
          <a:ext cx="2250584" cy="263398"/>
        </p:xfrm>
        <a:graphic>
          <a:graphicData uri="http://schemas.openxmlformats.org/drawingml/2006/table">
            <a:tbl>
              <a:tblPr/>
              <a:tblGrid>
                <a:gridCol w="225058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571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Practicals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in year 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5641716"/>
              </p:ext>
            </p:extLst>
          </p:nvPr>
        </p:nvGraphicFramePr>
        <p:xfrm>
          <a:off x="8999620" y="541411"/>
          <a:ext cx="2398295" cy="274666"/>
        </p:xfrm>
        <a:graphic>
          <a:graphicData uri="http://schemas.openxmlformats.org/drawingml/2006/table">
            <a:tbl>
              <a:tblPr/>
              <a:tblGrid>
                <a:gridCol w="239829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466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Cooking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processes/Methods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8694647"/>
              </p:ext>
            </p:extLst>
          </p:nvPr>
        </p:nvGraphicFramePr>
        <p:xfrm>
          <a:off x="4100395" y="30043"/>
          <a:ext cx="3252651" cy="306849"/>
        </p:xfrm>
        <a:graphic>
          <a:graphicData uri="http://schemas.openxmlformats.org/drawingml/2006/table">
            <a:tbl>
              <a:tblPr/>
              <a:tblGrid>
                <a:gridCol w="325265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0684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Identifying Water Soluble Vitamins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8035757"/>
              </p:ext>
            </p:extLst>
          </p:nvPr>
        </p:nvGraphicFramePr>
        <p:xfrm>
          <a:off x="4724048" y="377707"/>
          <a:ext cx="1845351" cy="263398"/>
        </p:xfrm>
        <a:graphic>
          <a:graphicData uri="http://schemas.openxmlformats.org/drawingml/2006/table">
            <a:tbl>
              <a:tblPr/>
              <a:tblGrid>
                <a:gridCol w="184535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73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Sensory evaluations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4426045"/>
              </p:ext>
            </p:extLst>
          </p:nvPr>
        </p:nvGraphicFramePr>
        <p:xfrm>
          <a:off x="83541" y="1075746"/>
          <a:ext cx="2775738" cy="306003"/>
        </p:xfrm>
        <a:graphic>
          <a:graphicData uri="http://schemas.openxmlformats.org/drawingml/2006/table">
            <a:tbl>
              <a:tblPr/>
              <a:tblGrid>
                <a:gridCol w="277573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060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Food 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Safety – Cross contamination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8788514"/>
              </p:ext>
            </p:extLst>
          </p:nvPr>
        </p:nvGraphicFramePr>
        <p:xfrm>
          <a:off x="4182123" y="3508241"/>
          <a:ext cx="3086468" cy="263398"/>
        </p:xfrm>
        <a:graphic>
          <a:graphicData uri="http://schemas.openxmlformats.org/drawingml/2006/table">
            <a:tbl>
              <a:tblPr/>
              <a:tblGrid>
                <a:gridCol w="308646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5777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Pathogenic Bacteria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6659924"/>
              </p:ext>
            </p:extLst>
          </p:nvPr>
        </p:nvGraphicFramePr>
        <p:xfrm>
          <a:off x="4437279" y="2167453"/>
          <a:ext cx="2292384" cy="263398"/>
        </p:xfrm>
        <a:graphic>
          <a:graphicData uri="http://schemas.openxmlformats.org/drawingml/2006/table">
            <a:tbl>
              <a:tblPr/>
              <a:tblGrid>
                <a:gridCol w="229238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449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Storage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8229102"/>
              </p:ext>
            </p:extLst>
          </p:nvPr>
        </p:nvGraphicFramePr>
        <p:xfrm>
          <a:off x="4334683" y="2458734"/>
          <a:ext cx="2901984" cy="281234"/>
        </p:xfrm>
        <a:graphic>
          <a:graphicData uri="http://schemas.openxmlformats.org/drawingml/2006/table">
            <a:tbl>
              <a:tblPr/>
              <a:tblGrid>
                <a:gridCol w="290198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8123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Key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Temperatures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6585407"/>
              </p:ext>
            </p:extLst>
          </p:nvPr>
        </p:nvGraphicFramePr>
        <p:xfrm>
          <a:off x="4354490" y="4246616"/>
          <a:ext cx="3018033" cy="263398"/>
        </p:xfrm>
        <a:graphic>
          <a:graphicData uri="http://schemas.openxmlformats.org/drawingml/2006/table">
            <a:tbl>
              <a:tblPr/>
              <a:tblGrid>
                <a:gridCol w="301803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723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Conduction - Definition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4590353"/>
              </p:ext>
            </p:extLst>
          </p:nvPr>
        </p:nvGraphicFramePr>
        <p:xfrm>
          <a:off x="4394564" y="4555733"/>
          <a:ext cx="2887806" cy="263398"/>
        </p:xfrm>
        <a:graphic>
          <a:graphicData uri="http://schemas.openxmlformats.org/drawingml/2006/table">
            <a:tbl>
              <a:tblPr/>
              <a:tblGrid>
                <a:gridCol w="288780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2002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Convection - Definition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1358305"/>
              </p:ext>
            </p:extLst>
          </p:nvPr>
        </p:nvGraphicFramePr>
        <p:xfrm>
          <a:off x="4618093" y="4880264"/>
          <a:ext cx="2602946" cy="263398"/>
        </p:xfrm>
        <a:graphic>
          <a:graphicData uri="http://schemas.openxmlformats.org/drawingml/2006/table">
            <a:tbl>
              <a:tblPr/>
              <a:tblGrid>
                <a:gridCol w="260294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2567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Radiation  - Definition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8630801"/>
              </p:ext>
            </p:extLst>
          </p:nvPr>
        </p:nvGraphicFramePr>
        <p:xfrm>
          <a:off x="8999620" y="6521273"/>
          <a:ext cx="2635886" cy="263398"/>
        </p:xfrm>
        <a:graphic>
          <a:graphicData uri="http://schemas.openxmlformats.org/drawingml/2006/table">
            <a:tbl>
              <a:tblPr/>
              <a:tblGrid>
                <a:gridCol w="263588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578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Fermentation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7152748"/>
              </p:ext>
            </p:extLst>
          </p:nvPr>
        </p:nvGraphicFramePr>
        <p:xfrm>
          <a:off x="9079675" y="6142893"/>
          <a:ext cx="2475768" cy="263398"/>
        </p:xfrm>
        <a:graphic>
          <a:graphicData uri="http://schemas.openxmlformats.org/drawingml/2006/table">
            <a:tbl>
              <a:tblPr/>
              <a:tblGrid>
                <a:gridCol w="247576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4973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Micro-Organisms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8933776"/>
              </p:ext>
            </p:extLst>
          </p:nvPr>
        </p:nvGraphicFramePr>
        <p:xfrm>
          <a:off x="538962" y="5884191"/>
          <a:ext cx="1616548" cy="263398"/>
        </p:xfrm>
        <a:graphic>
          <a:graphicData uri="http://schemas.openxmlformats.org/drawingml/2006/table">
            <a:tbl>
              <a:tblPr/>
              <a:tblGrid>
                <a:gridCol w="161654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9820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7 Practical's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6873246"/>
              </p:ext>
            </p:extLst>
          </p:nvPr>
        </p:nvGraphicFramePr>
        <p:xfrm>
          <a:off x="4788280" y="5959229"/>
          <a:ext cx="2232746" cy="263398"/>
        </p:xfrm>
        <a:graphic>
          <a:graphicData uri="http://schemas.openxmlformats.org/drawingml/2006/table">
            <a:tbl>
              <a:tblPr/>
              <a:tblGrid>
                <a:gridCol w="223274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9850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8 practical's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3209295"/>
              </p:ext>
            </p:extLst>
          </p:nvPr>
        </p:nvGraphicFramePr>
        <p:xfrm>
          <a:off x="379924" y="5556429"/>
          <a:ext cx="1785363" cy="263398"/>
        </p:xfrm>
        <a:graphic>
          <a:graphicData uri="http://schemas.openxmlformats.org/drawingml/2006/table">
            <a:tbl>
              <a:tblPr/>
              <a:tblGrid>
                <a:gridCol w="178536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781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Colour = Flavour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8557705"/>
              </p:ext>
            </p:extLst>
          </p:nvPr>
        </p:nvGraphicFramePr>
        <p:xfrm>
          <a:off x="3760804" y="5336649"/>
          <a:ext cx="4049741" cy="517271"/>
        </p:xfrm>
        <a:graphic>
          <a:graphicData uri="http://schemas.openxmlformats.org/drawingml/2006/table">
            <a:tbl>
              <a:tblPr/>
              <a:tblGrid>
                <a:gridCol w="404974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6403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Practical's e.g. Risotto – How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to colour can improve palatability – Physical Denaturation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7693123"/>
              </p:ext>
            </p:extLst>
          </p:nvPr>
        </p:nvGraphicFramePr>
        <p:xfrm>
          <a:off x="9049636" y="5794883"/>
          <a:ext cx="2398295" cy="274666"/>
        </p:xfrm>
        <a:graphic>
          <a:graphicData uri="http://schemas.openxmlformats.org/drawingml/2006/table">
            <a:tbl>
              <a:tblPr/>
              <a:tblGrid>
                <a:gridCol w="239829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466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Cooking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processes/Methods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1142767"/>
              </p:ext>
            </p:extLst>
          </p:nvPr>
        </p:nvGraphicFramePr>
        <p:xfrm>
          <a:off x="8651617" y="5214624"/>
          <a:ext cx="3194331" cy="517271"/>
        </p:xfrm>
        <a:graphic>
          <a:graphicData uri="http://schemas.openxmlformats.org/drawingml/2006/table">
            <a:tbl>
              <a:tblPr/>
              <a:tblGrid>
                <a:gridCol w="319433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8781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Cooking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processes/Methods – How to improve palatability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0909871"/>
              </p:ext>
            </p:extLst>
          </p:nvPr>
        </p:nvGraphicFramePr>
        <p:xfrm>
          <a:off x="4493639" y="2790227"/>
          <a:ext cx="2306167" cy="263398"/>
        </p:xfrm>
        <a:graphic>
          <a:graphicData uri="http://schemas.openxmlformats.org/drawingml/2006/table">
            <a:tbl>
              <a:tblPr/>
              <a:tblGrid>
                <a:gridCol w="230616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5242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Use by/Best before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4" name="Table 3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5331428"/>
              </p:ext>
            </p:extLst>
          </p:nvPr>
        </p:nvGraphicFramePr>
        <p:xfrm>
          <a:off x="4605522" y="1740768"/>
          <a:ext cx="2167917" cy="263398"/>
        </p:xfrm>
        <a:graphic>
          <a:graphicData uri="http://schemas.openxmlformats.org/drawingml/2006/table">
            <a:tbl>
              <a:tblPr/>
              <a:tblGrid>
                <a:gridCol w="216791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0938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Labelling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4256788"/>
              </p:ext>
            </p:extLst>
          </p:nvPr>
        </p:nvGraphicFramePr>
        <p:xfrm>
          <a:off x="8884712" y="952302"/>
          <a:ext cx="2628108" cy="263398"/>
        </p:xfrm>
        <a:graphic>
          <a:graphicData uri="http://schemas.openxmlformats.org/drawingml/2006/table">
            <a:tbl>
              <a:tblPr/>
              <a:tblGrid>
                <a:gridCol w="262810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1832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to store foods correctly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096685"/>
              </p:ext>
            </p:extLst>
          </p:nvPr>
        </p:nvGraphicFramePr>
        <p:xfrm>
          <a:off x="8698656" y="3069484"/>
          <a:ext cx="3100251" cy="263398"/>
        </p:xfrm>
        <a:graphic>
          <a:graphicData uri="http://schemas.openxmlformats.org/drawingml/2006/table">
            <a:tbl>
              <a:tblPr/>
              <a:tblGrid>
                <a:gridCol w="310025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5649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role of PH in food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7549232"/>
              </p:ext>
            </p:extLst>
          </p:nvPr>
        </p:nvGraphicFramePr>
        <p:xfrm>
          <a:off x="235941" y="1963363"/>
          <a:ext cx="2859279" cy="263398"/>
        </p:xfrm>
        <a:graphic>
          <a:graphicData uri="http://schemas.openxmlformats.org/drawingml/2006/table">
            <a:tbl>
              <a:tblPr/>
              <a:tblGrid>
                <a:gridCol w="285927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071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Enzymic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Browning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9969769"/>
              </p:ext>
            </p:extLst>
          </p:nvPr>
        </p:nvGraphicFramePr>
        <p:xfrm>
          <a:off x="9318938" y="1870755"/>
          <a:ext cx="1997241" cy="263398"/>
        </p:xfrm>
        <a:graphic>
          <a:graphicData uri="http://schemas.openxmlformats.org/drawingml/2006/table">
            <a:tbl>
              <a:tblPr/>
              <a:tblGrid>
                <a:gridCol w="199724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6316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Signs of Food Spoilage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08421"/>
              </p:ext>
            </p:extLst>
          </p:nvPr>
        </p:nvGraphicFramePr>
        <p:xfrm>
          <a:off x="4409016" y="3090046"/>
          <a:ext cx="2570313" cy="263398"/>
        </p:xfrm>
        <a:graphic>
          <a:graphicData uri="http://schemas.openxmlformats.org/drawingml/2006/table">
            <a:tbl>
              <a:tblPr/>
              <a:tblGrid>
                <a:gridCol w="257031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0679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Bacterial Growth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Conditions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7851411"/>
              </p:ext>
            </p:extLst>
          </p:nvPr>
        </p:nvGraphicFramePr>
        <p:xfrm>
          <a:off x="235941" y="2329651"/>
          <a:ext cx="2775738" cy="306003"/>
        </p:xfrm>
        <a:graphic>
          <a:graphicData uri="http://schemas.openxmlformats.org/drawingml/2006/table">
            <a:tbl>
              <a:tblPr/>
              <a:tblGrid>
                <a:gridCol w="277573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060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Food 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Safety – Bacteria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42" name="Straight Arrow Connector 41"/>
          <p:cNvCxnSpPr/>
          <p:nvPr/>
        </p:nvCxnSpPr>
        <p:spPr>
          <a:xfrm flipV="1">
            <a:off x="3272589" y="2002454"/>
            <a:ext cx="5727031" cy="926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4" name="Table 4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3970376"/>
              </p:ext>
            </p:extLst>
          </p:nvPr>
        </p:nvGraphicFramePr>
        <p:xfrm>
          <a:off x="4513662" y="1374023"/>
          <a:ext cx="2320317" cy="263398"/>
        </p:xfrm>
        <a:graphic>
          <a:graphicData uri="http://schemas.openxmlformats.org/drawingml/2006/table">
            <a:tbl>
              <a:tblPr/>
              <a:tblGrid>
                <a:gridCol w="232031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5649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Contamination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5" name="Table 4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2849400"/>
              </p:ext>
            </p:extLst>
          </p:nvPr>
        </p:nvGraphicFramePr>
        <p:xfrm>
          <a:off x="8974216" y="2441558"/>
          <a:ext cx="2341963" cy="263398"/>
        </p:xfrm>
        <a:graphic>
          <a:graphicData uri="http://schemas.openxmlformats.org/drawingml/2006/table">
            <a:tbl>
              <a:tblPr/>
              <a:tblGrid>
                <a:gridCol w="234196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155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Types of contaminants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8072465"/>
              </p:ext>
            </p:extLst>
          </p:nvPr>
        </p:nvGraphicFramePr>
        <p:xfrm>
          <a:off x="4047166" y="3896770"/>
          <a:ext cx="3323406" cy="263398"/>
        </p:xfrm>
        <a:graphic>
          <a:graphicData uri="http://schemas.openxmlformats.org/drawingml/2006/table">
            <a:tbl>
              <a:tblPr/>
              <a:tblGrid>
                <a:gridCol w="332340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271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Signs and Symptoms of food poisoning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0226042"/>
              </p:ext>
            </p:extLst>
          </p:nvPr>
        </p:nvGraphicFramePr>
        <p:xfrm>
          <a:off x="8053137" y="3506003"/>
          <a:ext cx="3949354" cy="517271"/>
        </p:xfrm>
        <a:graphic>
          <a:graphicData uri="http://schemas.openxmlformats.org/drawingml/2006/table">
            <a:tbl>
              <a:tblPr/>
              <a:tblGrid>
                <a:gridCol w="394935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543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to prevent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food waste – Linked directly to fish and chicken practical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2841071"/>
              </p:ext>
            </p:extLst>
          </p:nvPr>
        </p:nvGraphicFramePr>
        <p:xfrm>
          <a:off x="238836" y="3616494"/>
          <a:ext cx="2870001" cy="280276"/>
        </p:xfrm>
        <a:graphic>
          <a:graphicData uri="http://schemas.openxmlformats.org/drawingml/2006/table">
            <a:tbl>
              <a:tblPr/>
              <a:tblGrid>
                <a:gridCol w="287000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802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Composting – Through Practical's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50" name="Straight Arrow Connector 49"/>
          <p:cNvCxnSpPr/>
          <p:nvPr/>
        </p:nvCxnSpPr>
        <p:spPr>
          <a:xfrm flipV="1">
            <a:off x="3272589" y="3788975"/>
            <a:ext cx="4537956" cy="213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2587283" y="377707"/>
            <a:ext cx="1926379" cy="1316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2587282" y="450098"/>
            <a:ext cx="1926380" cy="3081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2544834" y="731214"/>
            <a:ext cx="1948805" cy="1633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 flipV="1">
            <a:off x="2587282" y="612296"/>
            <a:ext cx="1964665" cy="20767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2945447" y="1294124"/>
            <a:ext cx="1389236" cy="9241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V="1">
            <a:off x="2719426" y="1543093"/>
            <a:ext cx="1615257" cy="645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 flipV="1">
            <a:off x="2936690" y="1166251"/>
            <a:ext cx="1615257" cy="645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>
            <a:off x="2921695" y="1374023"/>
            <a:ext cx="1412988" cy="7780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 flipV="1">
            <a:off x="3095220" y="1265743"/>
            <a:ext cx="1456727" cy="124813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Arrow Connector 71"/>
          <p:cNvCxnSpPr/>
          <p:nvPr/>
        </p:nvCxnSpPr>
        <p:spPr>
          <a:xfrm flipV="1">
            <a:off x="3095220" y="1615589"/>
            <a:ext cx="1323004" cy="7928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 flipV="1">
            <a:off x="3065254" y="2329651"/>
            <a:ext cx="1253941" cy="2528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>
            <a:off x="3076165" y="2447155"/>
            <a:ext cx="1204943" cy="6647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>
            <a:off x="3087076" y="2582997"/>
            <a:ext cx="1013319" cy="7819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>
            <a:off x="3033501" y="2677038"/>
            <a:ext cx="919603" cy="11924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V="1">
            <a:off x="2248577" y="5587029"/>
            <a:ext cx="1345158" cy="1283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Straight Arrow Connector 82"/>
          <p:cNvCxnSpPr/>
          <p:nvPr/>
        </p:nvCxnSpPr>
        <p:spPr>
          <a:xfrm>
            <a:off x="2224456" y="5787604"/>
            <a:ext cx="2445575" cy="2819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/>
          <p:nvPr/>
        </p:nvCxnSpPr>
        <p:spPr>
          <a:xfrm flipV="1">
            <a:off x="2214380" y="5712475"/>
            <a:ext cx="1464256" cy="2776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/>
          <p:nvPr/>
        </p:nvCxnSpPr>
        <p:spPr>
          <a:xfrm>
            <a:off x="2248871" y="6062326"/>
            <a:ext cx="2431236" cy="794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Arrow Connector 88"/>
          <p:cNvCxnSpPr>
            <a:stCxn id="6" idx="3"/>
          </p:cNvCxnSpPr>
          <p:nvPr/>
        </p:nvCxnSpPr>
        <p:spPr>
          <a:xfrm>
            <a:off x="2461594" y="6629066"/>
            <a:ext cx="6344177" cy="514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>
            <a:endCxn id="3" idx="1"/>
          </p:cNvCxnSpPr>
          <p:nvPr/>
        </p:nvCxnSpPr>
        <p:spPr>
          <a:xfrm>
            <a:off x="7370572" y="183467"/>
            <a:ext cx="344509" cy="1149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6650182" y="541411"/>
            <a:ext cx="2155589" cy="1373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 flipV="1">
            <a:off x="6819482" y="758253"/>
            <a:ext cx="2065230" cy="1360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/>
          <p:cNvCxnSpPr/>
          <p:nvPr/>
        </p:nvCxnSpPr>
        <p:spPr>
          <a:xfrm>
            <a:off x="6819482" y="927572"/>
            <a:ext cx="1944528" cy="13832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/>
          <p:cNvCxnSpPr/>
          <p:nvPr/>
        </p:nvCxnSpPr>
        <p:spPr>
          <a:xfrm>
            <a:off x="6755712" y="1103992"/>
            <a:ext cx="2008298" cy="215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/>
          <p:cNvCxnSpPr/>
          <p:nvPr/>
        </p:nvCxnSpPr>
        <p:spPr>
          <a:xfrm>
            <a:off x="6755712" y="1216333"/>
            <a:ext cx="1942944" cy="12472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/>
          <p:cNvCxnSpPr/>
          <p:nvPr/>
        </p:nvCxnSpPr>
        <p:spPr>
          <a:xfrm>
            <a:off x="6788389" y="1268437"/>
            <a:ext cx="2363924" cy="5843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Arrow Connector 106"/>
          <p:cNvCxnSpPr/>
          <p:nvPr/>
        </p:nvCxnSpPr>
        <p:spPr>
          <a:xfrm>
            <a:off x="6741158" y="1261767"/>
            <a:ext cx="1910459" cy="168406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Arrow Connector 108"/>
          <p:cNvCxnSpPr>
            <a:stCxn id="11" idx="3"/>
          </p:cNvCxnSpPr>
          <p:nvPr/>
        </p:nvCxnSpPr>
        <p:spPr>
          <a:xfrm>
            <a:off x="6747710" y="1162660"/>
            <a:ext cx="1622942" cy="21978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Arrow Connector 112"/>
          <p:cNvCxnSpPr/>
          <p:nvPr/>
        </p:nvCxnSpPr>
        <p:spPr>
          <a:xfrm flipV="1">
            <a:off x="6833979" y="1198511"/>
            <a:ext cx="1971792" cy="10923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/>
          <p:cNvCxnSpPr/>
          <p:nvPr/>
        </p:nvCxnSpPr>
        <p:spPr>
          <a:xfrm flipV="1">
            <a:off x="6786940" y="1494349"/>
            <a:ext cx="1897354" cy="8403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/>
          <p:cNvCxnSpPr/>
          <p:nvPr/>
        </p:nvCxnSpPr>
        <p:spPr>
          <a:xfrm flipV="1">
            <a:off x="6755038" y="2078067"/>
            <a:ext cx="2437954" cy="2682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/>
          <p:nvPr/>
        </p:nvCxnSpPr>
        <p:spPr>
          <a:xfrm>
            <a:off x="6769285" y="2347074"/>
            <a:ext cx="1817762" cy="7505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Arrow Connector 119"/>
          <p:cNvCxnSpPr>
            <a:stCxn id="19" idx="3"/>
          </p:cNvCxnSpPr>
          <p:nvPr/>
        </p:nvCxnSpPr>
        <p:spPr>
          <a:xfrm>
            <a:off x="6729663" y="2299152"/>
            <a:ext cx="1521410" cy="11412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>
            <a:endCxn id="35" idx="1"/>
          </p:cNvCxnSpPr>
          <p:nvPr/>
        </p:nvCxnSpPr>
        <p:spPr>
          <a:xfrm flipV="1">
            <a:off x="6906921" y="1084001"/>
            <a:ext cx="1977791" cy="18315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Arrow Connector 124"/>
          <p:cNvCxnSpPr>
            <a:stCxn id="33" idx="3"/>
          </p:cNvCxnSpPr>
          <p:nvPr/>
        </p:nvCxnSpPr>
        <p:spPr>
          <a:xfrm flipV="1">
            <a:off x="6799806" y="2146681"/>
            <a:ext cx="2467117" cy="77524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Straight Arrow Connector 129"/>
          <p:cNvCxnSpPr/>
          <p:nvPr/>
        </p:nvCxnSpPr>
        <p:spPr>
          <a:xfrm flipV="1">
            <a:off x="7282370" y="2694917"/>
            <a:ext cx="1627210" cy="8110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Straight Arrow Connector 130"/>
          <p:cNvCxnSpPr/>
          <p:nvPr/>
        </p:nvCxnSpPr>
        <p:spPr>
          <a:xfrm flipV="1">
            <a:off x="7268591" y="2211399"/>
            <a:ext cx="2028599" cy="12805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Straight Arrow Connector 132"/>
          <p:cNvCxnSpPr>
            <a:stCxn id="39" idx="3"/>
          </p:cNvCxnSpPr>
          <p:nvPr/>
        </p:nvCxnSpPr>
        <p:spPr>
          <a:xfrm flipV="1">
            <a:off x="6979329" y="1680208"/>
            <a:ext cx="2020291" cy="15415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Arrow Connector 137"/>
          <p:cNvCxnSpPr>
            <a:stCxn id="39" idx="2"/>
            <a:endCxn id="18" idx="0"/>
          </p:cNvCxnSpPr>
          <p:nvPr/>
        </p:nvCxnSpPr>
        <p:spPr>
          <a:xfrm>
            <a:off x="5694172" y="3353444"/>
            <a:ext cx="31185" cy="154797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Straight Arrow Connector 140"/>
          <p:cNvCxnSpPr/>
          <p:nvPr/>
        </p:nvCxnSpPr>
        <p:spPr>
          <a:xfrm flipV="1">
            <a:off x="7434193" y="1236012"/>
            <a:ext cx="1507311" cy="27283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4" name="Straight Arrow Connector 143"/>
          <p:cNvCxnSpPr/>
          <p:nvPr/>
        </p:nvCxnSpPr>
        <p:spPr>
          <a:xfrm>
            <a:off x="7434193" y="4291846"/>
            <a:ext cx="84869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5" name="Straight Arrow Connector 144"/>
          <p:cNvCxnSpPr/>
          <p:nvPr/>
        </p:nvCxnSpPr>
        <p:spPr>
          <a:xfrm flipV="1">
            <a:off x="7386196" y="4596311"/>
            <a:ext cx="864877" cy="1220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Arrow Connector 145"/>
          <p:cNvCxnSpPr/>
          <p:nvPr/>
        </p:nvCxnSpPr>
        <p:spPr>
          <a:xfrm flipV="1">
            <a:off x="7353046" y="4944259"/>
            <a:ext cx="1010933" cy="563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2" name="Straight Arrow Connector 151"/>
          <p:cNvCxnSpPr/>
          <p:nvPr/>
        </p:nvCxnSpPr>
        <p:spPr>
          <a:xfrm>
            <a:off x="7858512" y="5556429"/>
            <a:ext cx="72853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Straight Arrow Connector 152"/>
          <p:cNvCxnSpPr/>
          <p:nvPr/>
        </p:nvCxnSpPr>
        <p:spPr>
          <a:xfrm flipV="1">
            <a:off x="7135259" y="5679873"/>
            <a:ext cx="1451788" cy="3423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Straight Arrow Connector 154"/>
          <p:cNvCxnSpPr/>
          <p:nvPr/>
        </p:nvCxnSpPr>
        <p:spPr>
          <a:xfrm flipV="1">
            <a:off x="7086609" y="5959229"/>
            <a:ext cx="1822971" cy="1641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Straight Arrow Connector 156"/>
          <p:cNvCxnSpPr/>
          <p:nvPr/>
        </p:nvCxnSpPr>
        <p:spPr>
          <a:xfrm flipV="1">
            <a:off x="6947026" y="6290020"/>
            <a:ext cx="1993629" cy="2202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149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3071923"/>
              </p:ext>
            </p:extLst>
          </p:nvPr>
        </p:nvGraphicFramePr>
        <p:xfrm>
          <a:off x="9748462" y="2009391"/>
          <a:ext cx="2361809" cy="299884"/>
        </p:xfrm>
        <a:graphic>
          <a:graphicData uri="http://schemas.openxmlformats.org/drawingml/2006/table">
            <a:tbl>
              <a:tblPr/>
              <a:tblGrid>
                <a:gridCol w="236180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9988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Plasticity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7962528"/>
              </p:ext>
            </p:extLst>
          </p:nvPr>
        </p:nvGraphicFramePr>
        <p:xfrm>
          <a:off x="4952586" y="5437924"/>
          <a:ext cx="3102487" cy="517271"/>
        </p:xfrm>
        <a:graphic>
          <a:graphicData uri="http://schemas.openxmlformats.org/drawingml/2006/table">
            <a:tbl>
              <a:tblPr/>
              <a:tblGrid>
                <a:gridCol w="310248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6301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Oxidisation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anose="020F0502020204030204" pitchFamily="34" charset="0"/>
                        </a:rPr>
                        <a:t>Definition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and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Examples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– Seen in cottage pie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30643"/>
              </p:ext>
            </p:extLst>
          </p:nvPr>
        </p:nvGraphicFramePr>
        <p:xfrm>
          <a:off x="142996" y="5597264"/>
          <a:ext cx="4000094" cy="517271"/>
        </p:xfrm>
        <a:graphic>
          <a:graphicData uri="http://schemas.openxmlformats.org/drawingml/2006/table">
            <a:tbl>
              <a:tblPr/>
              <a:tblGrid>
                <a:gridCol w="400009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286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Enzymic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Browning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anose="020F0502020204030204" pitchFamily="34" charset="0"/>
                        </a:rPr>
                        <a:t>Definition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and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Example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– Seen in fruit Salad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0970742"/>
              </p:ext>
            </p:extLst>
          </p:nvPr>
        </p:nvGraphicFramePr>
        <p:xfrm>
          <a:off x="169712" y="2072098"/>
          <a:ext cx="3725953" cy="517271"/>
        </p:xfrm>
        <a:graphic>
          <a:graphicData uri="http://schemas.openxmlformats.org/drawingml/2006/table">
            <a:tbl>
              <a:tblPr/>
              <a:tblGrid>
                <a:gridCol w="372595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0488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Denaturation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Example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– Seen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in Poached Egg, quiche, Carbo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6103504"/>
              </p:ext>
            </p:extLst>
          </p:nvPr>
        </p:nvGraphicFramePr>
        <p:xfrm>
          <a:off x="175393" y="4979816"/>
          <a:ext cx="4000095" cy="263398"/>
        </p:xfrm>
        <a:graphic>
          <a:graphicData uri="http://schemas.openxmlformats.org/drawingml/2006/table">
            <a:tbl>
              <a:tblPr/>
              <a:tblGrid>
                <a:gridCol w="400009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407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Gluten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Formation 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Example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– Seen in Bread/Pizza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905250"/>
              </p:ext>
            </p:extLst>
          </p:nvPr>
        </p:nvGraphicFramePr>
        <p:xfrm>
          <a:off x="9865005" y="4455688"/>
          <a:ext cx="2024872" cy="263398"/>
        </p:xfrm>
        <a:graphic>
          <a:graphicData uri="http://schemas.openxmlformats.org/drawingml/2006/table">
            <a:tbl>
              <a:tblPr/>
              <a:tblGrid>
                <a:gridCol w="202487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208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Foam Formation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0085298"/>
              </p:ext>
            </p:extLst>
          </p:nvPr>
        </p:nvGraphicFramePr>
        <p:xfrm>
          <a:off x="185741" y="4354412"/>
          <a:ext cx="4006995" cy="566134"/>
        </p:xfrm>
        <a:graphic>
          <a:graphicData uri="http://schemas.openxmlformats.org/drawingml/2006/table">
            <a:tbl>
              <a:tblPr/>
              <a:tblGrid>
                <a:gridCol w="400699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56613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Coagulation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anose="020F0502020204030204" pitchFamily="34" charset="0"/>
                        </a:rPr>
                        <a:t>Definition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&amp;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Example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– Poached Egg, Quiche, Carbo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2697939"/>
              </p:ext>
            </p:extLst>
          </p:nvPr>
        </p:nvGraphicFramePr>
        <p:xfrm>
          <a:off x="9080492" y="2376841"/>
          <a:ext cx="3017423" cy="517271"/>
        </p:xfrm>
        <a:graphic>
          <a:graphicData uri="http://schemas.openxmlformats.org/drawingml/2006/table">
            <a:tbl>
              <a:tblPr/>
              <a:tblGrid>
                <a:gridCol w="301742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50937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Definition Revisit &amp; Examples Linked to KS3 Emulsification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3581422"/>
              </p:ext>
            </p:extLst>
          </p:nvPr>
        </p:nvGraphicFramePr>
        <p:xfrm>
          <a:off x="5100416" y="2757188"/>
          <a:ext cx="2712669" cy="273916"/>
        </p:xfrm>
        <a:graphic>
          <a:graphicData uri="http://schemas.openxmlformats.org/drawingml/2006/table">
            <a:tbl>
              <a:tblPr/>
              <a:tblGrid>
                <a:gridCol w="271266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7391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Aeration – Seen in Victoria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Sponge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2282283"/>
              </p:ext>
            </p:extLst>
          </p:nvPr>
        </p:nvGraphicFramePr>
        <p:xfrm>
          <a:off x="142995" y="1430639"/>
          <a:ext cx="4049741" cy="517271"/>
        </p:xfrm>
        <a:graphic>
          <a:graphicData uri="http://schemas.openxmlformats.org/drawingml/2006/table">
            <a:tbl>
              <a:tblPr/>
              <a:tblGrid>
                <a:gridCol w="404974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6403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Shortening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anose="020F0502020204030204" pitchFamily="34" charset="0"/>
                        </a:rPr>
                        <a:t>Definition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&amp;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Example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– Seen in shortcrust pastry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3650071"/>
              </p:ext>
            </p:extLst>
          </p:nvPr>
        </p:nvGraphicFramePr>
        <p:xfrm>
          <a:off x="127268" y="128861"/>
          <a:ext cx="3903576" cy="263398"/>
        </p:xfrm>
        <a:graphic>
          <a:graphicData uri="http://schemas.openxmlformats.org/drawingml/2006/table">
            <a:tbl>
              <a:tblPr/>
              <a:tblGrid>
                <a:gridCol w="390357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1312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Dextrinization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Example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– Seen in Poached Egg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9450893"/>
              </p:ext>
            </p:extLst>
          </p:nvPr>
        </p:nvGraphicFramePr>
        <p:xfrm>
          <a:off x="521691" y="783338"/>
          <a:ext cx="2944351" cy="517271"/>
        </p:xfrm>
        <a:graphic>
          <a:graphicData uri="http://schemas.openxmlformats.org/drawingml/2006/table">
            <a:tbl>
              <a:tblPr/>
              <a:tblGrid>
                <a:gridCol w="294435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4917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Gelatinisation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anose="020F0502020204030204" pitchFamily="34" charset="0"/>
                        </a:rPr>
                        <a:t>Definition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&amp;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Example – Seen in Mac and Cheese, Welsh Rarebit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64875668"/>
              </p:ext>
            </p:extLst>
          </p:nvPr>
        </p:nvGraphicFramePr>
        <p:xfrm>
          <a:off x="9853183" y="3405236"/>
          <a:ext cx="2036694" cy="263398"/>
        </p:xfrm>
        <a:graphic>
          <a:graphicData uri="http://schemas.openxmlformats.org/drawingml/2006/table">
            <a:tbl>
              <a:tblPr/>
              <a:tblGrid>
                <a:gridCol w="203669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2357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Aeration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 Physical RA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4661137"/>
              </p:ext>
            </p:extLst>
          </p:nvPr>
        </p:nvGraphicFramePr>
        <p:xfrm>
          <a:off x="304891" y="6505614"/>
          <a:ext cx="2766102" cy="263398"/>
        </p:xfrm>
        <a:graphic>
          <a:graphicData uri="http://schemas.openxmlformats.org/drawingml/2006/table">
            <a:tbl>
              <a:tblPr/>
              <a:tblGrid>
                <a:gridCol w="276610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119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7 Practical’s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1804417"/>
              </p:ext>
            </p:extLst>
          </p:nvPr>
        </p:nvGraphicFramePr>
        <p:xfrm>
          <a:off x="7084014" y="6427118"/>
          <a:ext cx="5118502" cy="263398"/>
        </p:xfrm>
        <a:graphic>
          <a:graphicData uri="http://schemas.openxmlformats.org/drawingml/2006/table">
            <a:tbl>
              <a:tblPr/>
              <a:tblGrid>
                <a:gridCol w="511850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191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to remedy situations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when desired results may not be achieved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5492396"/>
              </p:ext>
            </p:extLst>
          </p:nvPr>
        </p:nvGraphicFramePr>
        <p:xfrm>
          <a:off x="8080585" y="6080054"/>
          <a:ext cx="3713389" cy="263398"/>
        </p:xfrm>
        <a:graphic>
          <a:graphicData uri="http://schemas.openxmlformats.org/drawingml/2006/table">
            <a:tbl>
              <a:tblPr/>
              <a:tblGrid>
                <a:gridCol w="371338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386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Why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particular results may not always be achieved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0426601"/>
              </p:ext>
            </p:extLst>
          </p:nvPr>
        </p:nvGraphicFramePr>
        <p:xfrm>
          <a:off x="4143089" y="6452441"/>
          <a:ext cx="2551228" cy="263398"/>
        </p:xfrm>
        <a:graphic>
          <a:graphicData uri="http://schemas.openxmlformats.org/drawingml/2006/table">
            <a:tbl>
              <a:tblPr/>
              <a:tblGrid>
                <a:gridCol w="255122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6747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Year 8 Practical’s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22" name="Straight Arrow Connector 21"/>
          <p:cNvCxnSpPr/>
          <p:nvPr/>
        </p:nvCxnSpPr>
        <p:spPr>
          <a:xfrm>
            <a:off x="3223393" y="6674006"/>
            <a:ext cx="80745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6671027" y="5610449"/>
            <a:ext cx="2585268" cy="8011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6772770" y="6585146"/>
            <a:ext cx="232791" cy="157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19" idx="3"/>
          </p:cNvCxnSpPr>
          <p:nvPr/>
        </p:nvCxnSpPr>
        <p:spPr>
          <a:xfrm flipV="1">
            <a:off x="6694317" y="6274723"/>
            <a:ext cx="1182891" cy="3094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10105454" y="5675390"/>
            <a:ext cx="0" cy="2859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2616756"/>
              </p:ext>
            </p:extLst>
          </p:nvPr>
        </p:nvGraphicFramePr>
        <p:xfrm>
          <a:off x="4837924" y="1749193"/>
          <a:ext cx="3237654" cy="517271"/>
        </p:xfrm>
        <a:graphic>
          <a:graphicData uri="http://schemas.openxmlformats.org/drawingml/2006/table">
            <a:tbl>
              <a:tblPr/>
              <a:tblGrid>
                <a:gridCol w="323765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5126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Denaturation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anose="020F0502020204030204" pitchFamily="34" charset="0"/>
                        </a:rPr>
                        <a:t>Definition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– Seen in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Portuguese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Custard Tarts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4718333"/>
              </p:ext>
            </p:extLst>
          </p:nvPr>
        </p:nvGraphicFramePr>
        <p:xfrm>
          <a:off x="5057934" y="3753757"/>
          <a:ext cx="2819274" cy="517271"/>
        </p:xfrm>
        <a:graphic>
          <a:graphicData uri="http://schemas.openxmlformats.org/drawingml/2006/table">
            <a:tbl>
              <a:tblPr/>
              <a:tblGrid>
                <a:gridCol w="281927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943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Aeration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Examples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– Cake Making Theory, Raising Agents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9" name="Table 3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191418"/>
              </p:ext>
            </p:extLst>
          </p:nvPr>
        </p:nvGraphicFramePr>
        <p:xfrm>
          <a:off x="5049538" y="4373277"/>
          <a:ext cx="4283564" cy="517271"/>
        </p:xfrm>
        <a:graphic>
          <a:graphicData uri="http://schemas.openxmlformats.org/drawingml/2006/table">
            <a:tbl>
              <a:tblPr/>
              <a:tblGrid>
                <a:gridCol w="428356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5069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Revisit Coagulation Definition &amp;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Examples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– Seen in Cake Making, P.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Custard Tarts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0123213"/>
              </p:ext>
            </p:extLst>
          </p:nvPr>
        </p:nvGraphicFramePr>
        <p:xfrm>
          <a:off x="4407475" y="347909"/>
          <a:ext cx="5122905" cy="263398"/>
        </p:xfrm>
        <a:graphic>
          <a:graphicData uri="http://schemas.openxmlformats.org/drawingml/2006/table">
            <a:tbl>
              <a:tblPr/>
              <a:tblGrid>
                <a:gridCol w="512290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2813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Dextrinization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– Seen in Portuguese Custard Tarts, Fish, Naan Bread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6264899"/>
              </p:ext>
            </p:extLst>
          </p:nvPr>
        </p:nvGraphicFramePr>
        <p:xfrm>
          <a:off x="4294046" y="1074401"/>
          <a:ext cx="4612239" cy="263398"/>
        </p:xfrm>
        <a:graphic>
          <a:graphicData uri="http://schemas.openxmlformats.org/drawingml/2006/table">
            <a:tbl>
              <a:tblPr/>
              <a:tblGrid>
                <a:gridCol w="461223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935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Gelatinisation – Seen in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Risotto, Cottage Pie, S &amp; S Chicken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7" name="Table 4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93672"/>
              </p:ext>
            </p:extLst>
          </p:nvPr>
        </p:nvGraphicFramePr>
        <p:xfrm>
          <a:off x="4616153" y="2374554"/>
          <a:ext cx="3743851" cy="263398"/>
        </p:xfrm>
        <a:graphic>
          <a:graphicData uri="http://schemas.openxmlformats.org/drawingml/2006/table">
            <a:tbl>
              <a:tblPr/>
              <a:tblGrid>
                <a:gridCol w="374385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673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Emulsification  Definition– Seen in Risotto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Salad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477207"/>
              </p:ext>
            </p:extLst>
          </p:nvPr>
        </p:nvGraphicFramePr>
        <p:xfrm>
          <a:off x="4781941" y="1430211"/>
          <a:ext cx="3634798" cy="263398"/>
        </p:xfrm>
        <a:graphic>
          <a:graphicData uri="http://schemas.openxmlformats.org/drawingml/2006/table">
            <a:tbl>
              <a:tblPr/>
              <a:tblGrid>
                <a:gridCol w="363479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4938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Revisit Shortening definition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– Seen in Scones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9" name="Table 4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19206"/>
              </p:ext>
            </p:extLst>
          </p:nvPr>
        </p:nvGraphicFramePr>
        <p:xfrm>
          <a:off x="4511812" y="4968845"/>
          <a:ext cx="4914227" cy="263398"/>
        </p:xfrm>
        <a:graphic>
          <a:graphicData uri="http://schemas.openxmlformats.org/drawingml/2006/table">
            <a:tbl>
              <a:tblPr/>
              <a:tblGrid>
                <a:gridCol w="491422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4890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anose="020F0502020204030204" pitchFamily="34" charset="0"/>
                        </a:rPr>
                        <a:t>Definition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&amp;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Examples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Gluten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Formation – Seen in Naan Bread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2759854"/>
              </p:ext>
            </p:extLst>
          </p:nvPr>
        </p:nvGraphicFramePr>
        <p:xfrm>
          <a:off x="176246" y="5288540"/>
          <a:ext cx="3648310" cy="263398"/>
        </p:xfrm>
        <a:graphic>
          <a:graphicData uri="http://schemas.openxmlformats.org/drawingml/2006/table">
            <a:tbl>
              <a:tblPr/>
              <a:tblGrid>
                <a:gridCol w="364831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2004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to prevent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enzymic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browning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3823862"/>
              </p:ext>
            </p:extLst>
          </p:nvPr>
        </p:nvGraphicFramePr>
        <p:xfrm>
          <a:off x="5087869" y="3431331"/>
          <a:ext cx="2800418" cy="263398"/>
        </p:xfrm>
        <a:graphic>
          <a:graphicData uri="http://schemas.openxmlformats.org/drawingml/2006/table">
            <a:tbl>
              <a:tblPr/>
              <a:tblGrid>
                <a:gridCol w="280041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062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Aeration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Mechanical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RA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7533083"/>
              </p:ext>
            </p:extLst>
          </p:nvPr>
        </p:nvGraphicFramePr>
        <p:xfrm>
          <a:off x="722467" y="3440630"/>
          <a:ext cx="2500926" cy="263398"/>
        </p:xfrm>
        <a:graphic>
          <a:graphicData uri="http://schemas.openxmlformats.org/drawingml/2006/table">
            <a:tbl>
              <a:tblPr/>
              <a:tblGrid>
                <a:gridCol w="250092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9380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Aeration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Biological RA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5" name="Table 5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6365615"/>
              </p:ext>
            </p:extLst>
          </p:nvPr>
        </p:nvGraphicFramePr>
        <p:xfrm>
          <a:off x="3818022" y="758459"/>
          <a:ext cx="5617466" cy="300574"/>
        </p:xfrm>
        <a:graphic>
          <a:graphicData uri="http://schemas.openxmlformats.org/drawingml/2006/table">
            <a:tbl>
              <a:tblPr/>
              <a:tblGrid>
                <a:gridCol w="561746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0057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Revisit Definition linked to year 7 practical, practiced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example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again Year 8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6" name="Table 5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2977624"/>
              </p:ext>
            </p:extLst>
          </p:nvPr>
        </p:nvGraphicFramePr>
        <p:xfrm>
          <a:off x="4441555" y="73535"/>
          <a:ext cx="5054743" cy="263398"/>
        </p:xfrm>
        <a:graphic>
          <a:graphicData uri="http://schemas.openxmlformats.org/drawingml/2006/table">
            <a:tbl>
              <a:tblPr/>
              <a:tblGrid>
                <a:gridCol w="505474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32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Definition linked to year 7 practical, practiced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example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again Year 8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9" name="Table 5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5246458"/>
              </p:ext>
            </p:extLst>
          </p:nvPr>
        </p:nvGraphicFramePr>
        <p:xfrm>
          <a:off x="9922232" y="174528"/>
          <a:ext cx="2145119" cy="263398"/>
        </p:xfrm>
        <a:graphic>
          <a:graphicData uri="http://schemas.openxmlformats.org/drawingml/2006/table">
            <a:tbl>
              <a:tblPr/>
              <a:tblGrid>
                <a:gridCol w="214511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807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GCSE Practical’s &amp; Theory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60" name="Table 5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4920797"/>
              </p:ext>
            </p:extLst>
          </p:nvPr>
        </p:nvGraphicFramePr>
        <p:xfrm>
          <a:off x="9937279" y="858739"/>
          <a:ext cx="2145119" cy="263398"/>
        </p:xfrm>
        <a:graphic>
          <a:graphicData uri="http://schemas.openxmlformats.org/drawingml/2006/table">
            <a:tbl>
              <a:tblPr/>
              <a:tblGrid>
                <a:gridCol w="214511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807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GCSE Practical’s &amp; Theory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6098268"/>
              </p:ext>
            </p:extLst>
          </p:nvPr>
        </p:nvGraphicFramePr>
        <p:xfrm>
          <a:off x="9853183" y="1433662"/>
          <a:ext cx="2145119" cy="263398"/>
        </p:xfrm>
        <a:graphic>
          <a:graphicData uri="http://schemas.openxmlformats.org/drawingml/2006/table">
            <a:tbl>
              <a:tblPr/>
              <a:tblGrid>
                <a:gridCol w="214511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807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GCSE Practical’s &amp; Theory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62" name="Table 6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655000"/>
              </p:ext>
            </p:extLst>
          </p:nvPr>
        </p:nvGraphicFramePr>
        <p:xfrm>
          <a:off x="9382307" y="5368930"/>
          <a:ext cx="2145119" cy="263398"/>
        </p:xfrm>
        <a:graphic>
          <a:graphicData uri="http://schemas.openxmlformats.org/drawingml/2006/table">
            <a:tbl>
              <a:tblPr/>
              <a:tblGrid>
                <a:gridCol w="214511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807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GCSE Practical’s &amp; Theory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64" name="Table 6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7898458"/>
              </p:ext>
            </p:extLst>
          </p:nvPr>
        </p:nvGraphicFramePr>
        <p:xfrm>
          <a:off x="9798970" y="3909636"/>
          <a:ext cx="2145119" cy="263398"/>
        </p:xfrm>
        <a:graphic>
          <a:graphicData uri="http://schemas.openxmlformats.org/drawingml/2006/table">
            <a:tbl>
              <a:tblPr/>
              <a:tblGrid>
                <a:gridCol w="214511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807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GCSE Practical’s &amp; Theory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65" name="Table 6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8780380"/>
              </p:ext>
            </p:extLst>
          </p:nvPr>
        </p:nvGraphicFramePr>
        <p:xfrm>
          <a:off x="521691" y="2768867"/>
          <a:ext cx="2819274" cy="517271"/>
        </p:xfrm>
        <a:graphic>
          <a:graphicData uri="http://schemas.openxmlformats.org/drawingml/2006/table">
            <a:tbl>
              <a:tblPr/>
              <a:tblGrid>
                <a:gridCol w="281927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943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Aeration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chemeClr val="accent5"/>
                          </a:solidFill>
                          <a:effectLst/>
                          <a:latin typeface="Calibri" panose="020F0502020204030204" pitchFamily="34" charset="0"/>
                        </a:rPr>
                        <a:t>Definition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– Cake Making Theory, Raising Agents Chemical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66" name="Table 6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899418"/>
              </p:ext>
            </p:extLst>
          </p:nvPr>
        </p:nvGraphicFramePr>
        <p:xfrm>
          <a:off x="5162622" y="3113288"/>
          <a:ext cx="2682417" cy="263398"/>
        </p:xfrm>
        <a:graphic>
          <a:graphicData uri="http://schemas.openxmlformats.org/drawingml/2006/table">
            <a:tbl>
              <a:tblPr/>
              <a:tblGrid>
                <a:gridCol w="268241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073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Aeration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: 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Chemical RA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68" name="Straight Arrow Connector 67"/>
          <p:cNvCxnSpPr>
            <a:endCxn id="56" idx="1"/>
          </p:cNvCxnSpPr>
          <p:nvPr/>
        </p:nvCxnSpPr>
        <p:spPr>
          <a:xfrm flipV="1">
            <a:off x="4030844" y="205234"/>
            <a:ext cx="410711" cy="470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>
            <a:off x="4044537" y="332375"/>
            <a:ext cx="362938" cy="1407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Arrow Connector 70"/>
          <p:cNvCxnSpPr>
            <a:endCxn id="55" idx="1"/>
          </p:cNvCxnSpPr>
          <p:nvPr/>
        </p:nvCxnSpPr>
        <p:spPr>
          <a:xfrm>
            <a:off x="3486624" y="904455"/>
            <a:ext cx="331398" cy="42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>
            <a:off x="3493158" y="1190300"/>
            <a:ext cx="682330" cy="429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 flipV="1">
            <a:off x="4254559" y="4626753"/>
            <a:ext cx="698027" cy="2468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 flipV="1">
            <a:off x="4203133" y="5105628"/>
            <a:ext cx="249509" cy="42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/>
          <p:nvPr/>
        </p:nvCxnSpPr>
        <p:spPr>
          <a:xfrm>
            <a:off x="3933823" y="5441370"/>
            <a:ext cx="892751" cy="1460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 flipV="1">
            <a:off x="4195068" y="5731506"/>
            <a:ext cx="631506" cy="992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/>
          <p:nvPr/>
        </p:nvCxnSpPr>
        <p:spPr>
          <a:xfrm flipV="1">
            <a:off x="3303309" y="3310346"/>
            <a:ext cx="1746229" cy="1630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/>
          <p:nvPr/>
        </p:nvCxnSpPr>
        <p:spPr>
          <a:xfrm>
            <a:off x="7882400" y="3252070"/>
            <a:ext cx="1862437" cy="2465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Arrow Connector 88"/>
          <p:cNvCxnSpPr/>
          <p:nvPr/>
        </p:nvCxnSpPr>
        <p:spPr>
          <a:xfrm flipV="1">
            <a:off x="3278104" y="3545278"/>
            <a:ext cx="1674482" cy="94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>
            <a:off x="7926618" y="3538010"/>
            <a:ext cx="1815066" cy="595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7909029" y="3590826"/>
            <a:ext cx="1832655" cy="3720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 flipV="1">
            <a:off x="7877208" y="3258658"/>
            <a:ext cx="1786273" cy="243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/>
          <p:cNvCxnSpPr/>
          <p:nvPr/>
        </p:nvCxnSpPr>
        <p:spPr>
          <a:xfrm flipV="1">
            <a:off x="3381444" y="2835773"/>
            <a:ext cx="1571142" cy="338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Straight Arrow Connector 99"/>
          <p:cNvCxnSpPr/>
          <p:nvPr/>
        </p:nvCxnSpPr>
        <p:spPr>
          <a:xfrm>
            <a:off x="3341640" y="3021599"/>
            <a:ext cx="1707898" cy="1724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/>
          <p:cNvCxnSpPr/>
          <p:nvPr/>
        </p:nvCxnSpPr>
        <p:spPr>
          <a:xfrm>
            <a:off x="3420931" y="3191216"/>
            <a:ext cx="1531655" cy="2482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/>
          <p:cNvCxnSpPr/>
          <p:nvPr/>
        </p:nvCxnSpPr>
        <p:spPr>
          <a:xfrm>
            <a:off x="8439848" y="2568238"/>
            <a:ext cx="525032" cy="102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Arrow Connector 106"/>
          <p:cNvCxnSpPr/>
          <p:nvPr/>
        </p:nvCxnSpPr>
        <p:spPr>
          <a:xfrm flipV="1">
            <a:off x="3948022" y="2109281"/>
            <a:ext cx="833919" cy="1976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Arrow Connector 108"/>
          <p:cNvCxnSpPr/>
          <p:nvPr/>
        </p:nvCxnSpPr>
        <p:spPr>
          <a:xfrm flipV="1">
            <a:off x="4268699" y="1666375"/>
            <a:ext cx="427992" cy="6961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/>
          <p:cNvCxnSpPr/>
          <p:nvPr/>
        </p:nvCxnSpPr>
        <p:spPr>
          <a:xfrm flipV="1">
            <a:off x="9584974" y="390060"/>
            <a:ext cx="268209" cy="1096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Arrow Connector 112"/>
          <p:cNvCxnSpPr>
            <a:endCxn id="59" idx="1"/>
          </p:cNvCxnSpPr>
          <p:nvPr/>
        </p:nvCxnSpPr>
        <p:spPr>
          <a:xfrm>
            <a:off x="9560491" y="223434"/>
            <a:ext cx="361741" cy="8279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Arrow Connector 115"/>
          <p:cNvCxnSpPr/>
          <p:nvPr/>
        </p:nvCxnSpPr>
        <p:spPr>
          <a:xfrm>
            <a:off x="9426039" y="869987"/>
            <a:ext cx="474885" cy="810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8" name="Straight Arrow Connector 117"/>
          <p:cNvCxnSpPr>
            <a:endCxn id="60" idx="1"/>
          </p:cNvCxnSpPr>
          <p:nvPr/>
        </p:nvCxnSpPr>
        <p:spPr>
          <a:xfrm flipV="1">
            <a:off x="8964880" y="990438"/>
            <a:ext cx="972399" cy="2074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Arrow Connector 119"/>
          <p:cNvCxnSpPr/>
          <p:nvPr/>
        </p:nvCxnSpPr>
        <p:spPr>
          <a:xfrm>
            <a:off x="8529904" y="1520583"/>
            <a:ext cx="1211457" cy="273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Straight Arrow Connector 121"/>
          <p:cNvCxnSpPr/>
          <p:nvPr/>
        </p:nvCxnSpPr>
        <p:spPr>
          <a:xfrm flipV="1">
            <a:off x="8151946" y="1666375"/>
            <a:ext cx="1589415" cy="3380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Straight Arrow Connector 123"/>
          <p:cNvCxnSpPr/>
          <p:nvPr/>
        </p:nvCxnSpPr>
        <p:spPr>
          <a:xfrm flipV="1">
            <a:off x="8439848" y="1757266"/>
            <a:ext cx="1359122" cy="6914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Straight Arrow Connector 126"/>
          <p:cNvCxnSpPr/>
          <p:nvPr/>
        </p:nvCxnSpPr>
        <p:spPr>
          <a:xfrm>
            <a:off x="7877208" y="2894406"/>
            <a:ext cx="1786273" cy="1966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0" name="Table 12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42014"/>
              </p:ext>
            </p:extLst>
          </p:nvPr>
        </p:nvGraphicFramePr>
        <p:xfrm>
          <a:off x="9798970" y="3016400"/>
          <a:ext cx="2145119" cy="263398"/>
        </p:xfrm>
        <a:graphic>
          <a:graphicData uri="http://schemas.openxmlformats.org/drawingml/2006/table">
            <a:tbl>
              <a:tblPr/>
              <a:tblGrid>
                <a:gridCol w="214511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807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GCSE Practical’s &amp; Theory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134" name="Straight Arrow Connector 133"/>
          <p:cNvCxnSpPr>
            <a:endCxn id="64" idx="1"/>
          </p:cNvCxnSpPr>
          <p:nvPr/>
        </p:nvCxnSpPr>
        <p:spPr>
          <a:xfrm>
            <a:off x="7963661" y="3990788"/>
            <a:ext cx="1835309" cy="505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6" name="Straight Arrow Connector 135"/>
          <p:cNvCxnSpPr/>
          <p:nvPr/>
        </p:nvCxnSpPr>
        <p:spPr>
          <a:xfrm>
            <a:off x="9351855" y="4667818"/>
            <a:ext cx="585424" cy="6009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8" name="Straight Arrow Connector 137"/>
          <p:cNvCxnSpPr>
            <a:stCxn id="49" idx="3"/>
          </p:cNvCxnSpPr>
          <p:nvPr/>
        </p:nvCxnSpPr>
        <p:spPr>
          <a:xfrm>
            <a:off x="9426039" y="5100544"/>
            <a:ext cx="307200" cy="1837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Straight Arrow Connector 139"/>
          <p:cNvCxnSpPr/>
          <p:nvPr/>
        </p:nvCxnSpPr>
        <p:spPr>
          <a:xfrm flipV="1">
            <a:off x="9449364" y="4738750"/>
            <a:ext cx="362068" cy="2791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Straight Arrow Connector 142"/>
          <p:cNvCxnSpPr>
            <a:endCxn id="62" idx="1"/>
          </p:cNvCxnSpPr>
          <p:nvPr/>
        </p:nvCxnSpPr>
        <p:spPr>
          <a:xfrm flipV="1">
            <a:off x="8143281" y="5500629"/>
            <a:ext cx="1239026" cy="1165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Arrow Connector 145"/>
          <p:cNvCxnSpPr/>
          <p:nvPr/>
        </p:nvCxnSpPr>
        <p:spPr>
          <a:xfrm>
            <a:off x="10723418" y="4738750"/>
            <a:ext cx="16626" cy="5455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Straight Arrow Connector 147"/>
          <p:cNvCxnSpPr>
            <a:stCxn id="3" idx="0"/>
            <a:endCxn id="61" idx="2"/>
          </p:cNvCxnSpPr>
          <p:nvPr/>
        </p:nvCxnSpPr>
        <p:spPr>
          <a:xfrm flipH="1" flipV="1">
            <a:off x="10925742" y="1697060"/>
            <a:ext cx="3624" cy="3123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97048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5</a:t>
            </a:r>
            <a:r>
              <a:rPr lang="en-GB" dirty="0" smtClean="0"/>
              <a:t>. Where Food Comes From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60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0628725"/>
              </p:ext>
            </p:extLst>
          </p:nvPr>
        </p:nvGraphicFramePr>
        <p:xfrm>
          <a:off x="9167739" y="1700977"/>
          <a:ext cx="2517926" cy="263398"/>
        </p:xfrm>
        <a:graphic>
          <a:graphicData uri="http://schemas.openxmlformats.org/drawingml/2006/table">
            <a:tbl>
              <a:tblPr/>
              <a:tblGrid>
                <a:gridCol w="251792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789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Technological developments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9951464"/>
              </p:ext>
            </p:extLst>
          </p:nvPr>
        </p:nvGraphicFramePr>
        <p:xfrm>
          <a:off x="4533207" y="2055703"/>
          <a:ext cx="2817399" cy="263398"/>
        </p:xfrm>
        <a:graphic>
          <a:graphicData uri="http://schemas.openxmlformats.org/drawingml/2006/table">
            <a:tbl>
              <a:tblPr/>
              <a:tblGrid>
                <a:gridCol w="281739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50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Primary Processing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Definition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0765278"/>
              </p:ext>
            </p:extLst>
          </p:nvPr>
        </p:nvGraphicFramePr>
        <p:xfrm>
          <a:off x="4463702" y="1677917"/>
          <a:ext cx="2956407" cy="309518"/>
        </p:xfrm>
        <a:graphic>
          <a:graphicData uri="http://schemas.openxmlformats.org/drawingml/2006/table">
            <a:tbl>
              <a:tblPr/>
              <a:tblGrid>
                <a:gridCol w="295640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0951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Secondary Processing Definition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6843452"/>
              </p:ext>
            </p:extLst>
          </p:nvPr>
        </p:nvGraphicFramePr>
        <p:xfrm>
          <a:off x="4734797" y="4553248"/>
          <a:ext cx="2632907" cy="263398"/>
        </p:xfrm>
        <a:graphic>
          <a:graphicData uri="http://schemas.openxmlformats.org/drawingml/2006/table">
            <a:tbl>
              <a:tblPr/>
              <a:tblGrid>
                <a:gridCol w="263290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0411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Sustainability - Fish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34654735"/>
              </p:ext>
            </p:extLst>
          </p:nvPr>
        </p:nvGraphicFramePr>
        <p:xfrm>
          <a:off x="9231909" y="3255584"/>
          <a:ext cx="2406274" cy="263398"/>
        </p:xfrm>
        <a:graphic>
          <a:graphicData uri="http://schemas.openxmlformats.org/drawingml/2006/table">
            <a:tbl>
              <a:tblPr/>
              <a:tblGrid>
                <a:gridCol w="240627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67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Value of Packaging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8541713"/>
              </p:ext>
            </p:extLst>
          </p:nvPr>
        </p:nvGraphicFramePr>
        <p:xfrm>
          <a:off x="4622784" y="2767666"/>
          <a:ext cx="2638242" cy="263398"/>
        </p:xfrm>
        <a:graphic>
          <a:graphicData uri="http://schemas.openxmlformats.org/drawingml/2006/table">
            <a:tbl>
              <a:tblPr/>
              <a:tblGrid>
                <a:gridCol w="263824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4278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Food Storage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4894499"/>
              </p:ext>
            </p:extLst>
          </p:nvPr>
        </p:nvGraphicFramePr>
        <p:xfrm>
          <a:off x="9135655" y="2912604"/>
          <a:ext cx="2727117" cy="263398"/>
        </p:xfrm>
        <a:graphic>
          <a:graphicData uri="http://schemas.openxmlformats.org/drawingml/2006/table">
            <a:tbl>
              <a:tblPr/>
              <a:tblGrid>
                <a:gridCol w="272711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2713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Food Packaging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1188701"/>
              </p:ext>
            </p:extLst>
          </p:nvPr>
        </p:nvGraphicFramePr>
        <p:xfrm>
          <a:off x="9192126" y="92595"/>
          <a:ext cx="2245853" cy="305390"/>
        </p:xfrm>
        <a:graphic>
          <a:graphicData uri="http://schemas.openxmlformats.org/drawingml/2006/table">
            <a:tbl>
              <a:tblPr/>
              <a:tblGrid>
                <a:gridCol w="224585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0539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Impact of carbon footprint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9117206"/>
              </p:ext>
            </p:extLst>
          </p:nvPr>
        </p:nvGraphicFramePr>
        <p:xfrm>
          <a:off x="9320462" y="495174"/>
          <a:ext cx="2117517" cy="295414"/>
        </p:xfrm>
        <a:graphic>
          <a:graphicData uri="http://schemas.openxmlformats.org/drawingml/2006/table">
            <a:tbl>
              <a:tblPr/>
              <a:tblGrid>
                <a:gridCol w="211751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954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Carbon Emissions 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5084881"/>
              </p:ext>
            </p:extLst>
          </p:nvPr>
        </p:nvGraphicFramePr>
        <p:xfrm>
          <a:off x="4339060" y="876578"/>
          <a:ext cx="2978447" cy="263398"/>
        </p:xfrm>
        <a:graphic>
          <a:graphicData uri="http://schemas.openxmlformats.org/drawingml/2006/table">
            <a:tbl>
              <a:tblPr/>
              <a:tblGrid>
                <a:gridCol w="297844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726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Local Produce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59817"/>
              </p:ext>
            </p:extLst>
          </p:nvPr>
        </p:nvGraphicFramePr>
        <p:xfrm>
          <a:off x="107665" y="613180"/>
          <a:ext cx="3085398" cy="263398"/>
        </p:xfrm>
        <a:graphic>
          <a:graphicData uri="http://schemas.openxmlformats.org/drawingml/2006/table">
            <a:tbl>
              <a:tblPr/>
              <a:tblGrid>
                <a:gridCol w="308539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87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Seasonal Produce – Fruit and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Vegetables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0412028"/>
              </p:ext>
            </p:extLst>
          </p:nvPr>
        </p:nvGraphicFramePr>
        <p:xfrm>
          <a:off x="4507831" y="128100"/>
          <a:ext cx="2640909" cy="263398"/>
        </p:xfrm>
        <a:graphic>
          <a:graphicData uri="http://schemas.openxmlformats.org/drawingml/2006/table">
            <a:tbl>
              <a:tblPr/>
              <a:tblGrid>
                <a:gridCol w="264090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6549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Definition Carbon Footprint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686789"/>
              </p:ext>
            </p:extLst>
          </p:nvPr>
        </p:nvGraphicFramePr>
        <p:xfrm>
          <a:off x="4715708" y="500371"/>
          <a:ext cx="2601799" cy="263398"/>
        </p:xfrm>
        <a:graphic>
          <a:graphicData uri="http://schemas.openxmlformats.org/drawingml/2006/table">
            <a:tbl>
              <a:tblPr/>
              <a:tblGrid>
                <a:gridCol w="260179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8905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Food Miles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2106675"/>
              </p:ext>
            </p:extLst>
          </p:nvPr>
        </p:nvGraphicFramePr>
        <p:xfrm>
          <a:off x="8562256" y="840823"/>
          <a:ext cx="3268544" cy="517271"/>
        </p:xfrm>
        <a:graphic>
          <a:graphicData uri="http://schemas.openxmlformats.org/drawingml/2006/table">
            <a:tbl>
              <a:tblPr/>
              <a:tblGrid>
                <a:gridCol w="326854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812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Where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and how foods are grown, caught, or reared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327148"/>
              </p:ext>
            </p:extLst>
          </p:nvPr>
        </p:nvGraphicFramePr>
        <p:xfrm>
          <a:off x="8444201" y="2014677"/>
          <a:ext cx="3747799" cy="263398"/>
        </p:xfrm>
        <a:graphic>
          <a:graphicData uri="http://schemas.openxmlformats.org/drawingml/2006/table">
            <a:tbl>
              <a:tblPr/>
              <a:tblGrid>
                <a:gridCol w="374779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406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Primary/Secondary processing of wheat and milk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408785"/>
              </p:ext>
            </p:extLst>
          </p:nvPr>
        </p:nvGraphicFramePr>
        <p:xfrm>
          <a:off x="8884076" y="4497370"/>
          <a:ext cx="2999832" cy="263398"/>
        </p:xfrm>
        <a:graphic>
          <a:graphicData uri="http://schemas.openxmlformats.org/drawingml/2006/table">
            <a:tbl>
              <a:tblPr/>
              <a:tblGrid>
                <a:gridCol w="299983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9011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Food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Security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4149736"/>
              </p:ext>
            </p:extLst>
          </p:nvPr>
        </p:nvGraphicFramePr>
        <p:xfrm>
          <a:off x="4759632" y="3971676"/>
          <a:ext cx="2557875" cy="333480"/>
        </p:xfrm>
        <a:graphic>
          <a:graphicData uri="http://schemas.openxmlformats.org/drawingml/2006/table">
            <a:tbl>
              <a:tblPr/>
              <a:tblGrid>
                <a:gridCol w="255787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3348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Composting – Year 8 practical's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6974415"/>
              </p:ext>
            </p:extLst>
          </p:nvPr>
        </p:nvGraphicFramePr>
        <p:xfrm>
          <a:off x="517422" y="4584464"/>
          <a:ext cx="2900230" cy="263398"/>
        </p:xfrm>
        <a:graphic>
          <a:graphicData uri="http://schemas.openxmlformats.org/drawingml/2006/table">
            <a:tbl>
              <a:tblPr/>
              <a:tblGrid>
                <a:gridCol w="290023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776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Fairtrade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0016319"/>
              </p:ext>
            </p:extLst>
          </p:nvPr>
        </p:nvGraphicFramePr>
        <p:xfrm>
          <a:off x="9192125" y="3566847"/>
          <a:ext cx="2598781" cy="263398"/>
        </p:xfrm>
        <a:graphic>
          <a:graphicData uri="http://schemas.openxmlformats.org/drawingml/2006/table">
            <a:tbl>
              <a:tblPr/>
              <a:tblGrid>
                <a:gridCol w="259878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0383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Sustainability of food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272306"/>
              </p:ext>
            </p:extLst>
          </p:nvPr>
        </p:nvGraphicFramePr>
        <p:xfrm>
          <a:off x="517422" y="4006719"/>
          <a:ext cx="2676325" cy="263398"/>
        </p:xfrm>
        <a:graphic>
          <a:graphicData uri="http://schemas.openxmlformats.org/drawingml/2006/table">
            <a:tbl>
              <a:tblPr/>
              <a:tblGrid>
                <a:gridCol w="267632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170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Composting – Linked to practical's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636360"/>
              </p:ext>
            </p:extLst>
          </p:nvPr>
        </p:nvGraphicFramePr>
        <p:xfrm>
          <a:off x="4798563" y="3355158"/>
          <a:ext cx="2703749" cy="263398"/>
        </p:xfrm>
        <a:graphic>
          <a:graphicData uri="http://schemas.openxmlformats.org/drawingml/2006/table">
            <a:tbl>
              <a:tblPr/>
              <a:tblGrid>
                <a:gridCol w="270374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571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Fish Sustainability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5192461"/>
              </p:ext>
            </p:extLst>
          </p:nvPr>
        </p:nvGraphicFramePr>
        <p:xfrm>
          <a:off x="8129868" y="3905172"/>
          <a:ext cx="4062132" cy="517271"/>
        </p:xfrm>
        <a:graphic>
          <a:graphicData uri="http://schemas.openxmlformats.org/drawingml/2006/table">
            <a:tbl>
              <a:tblPr/>
              <a:tblGrid>
                <a:gridCol w="406213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9926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to prevent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food waste – Linked directly to fish and chicken practical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0864721"/>
              </p:ext>
            </p:extLst>
          </p:nvPr>
        </p:nvGraphicFramePr>
        <p:xfrm>
          <a:off x="404785" y="3335922"/>
          <a:ext cx="2900230" cy="263398"/>
        </p:xfrm>
        <a:graphic>
          <a:graphicData uri="http://schemas.openxmlformats.org/drawingml/2006/table">
            <a:tbl>
              <a:tblPr/>
              <a:tblGrid>
                <a:gridCol w="290023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776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Fairtrade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3403984"/>
              </p:ext>
            </p:extLst>
          </p:nvPr>
        </p:nvGraphicFramePr>
        <p:xfrm>
          <a:off x="739858" y="2767666"/>
          <a:ext cx="2230083" cy="263398"/>
        </p:xfrm>
        <a:graphic>
          <a:graphicData uri="http://schemas.openxmlformats.org/drawingml/2006/table">
            <a:tbl>
              <a:tblPr/>
              <a:tblGrid>
                <a:gridCol w="223008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203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Food Safety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4089638"/>
              </p:ext>
            </p:extLst>
          </p:nvPr>
        </p:nvGraphicFramePr>
        <p:xfrm>
          <a:off x="8929910" y="2341736"/>
          <a:ext cx="2911130" cy="517271"/>
        </p:xfrm>
        <a:graphic>
          <a:graphicData uri="http://schemas.openxmlformats.org/drawingml/2006/table">
            <a:tbl>
              <a:tblPr/>
              <a:tblGrid>
                <a:gridCol w="291113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3966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 processing affects sensory and nutritional properties 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1221556"/>
              </p:ext>
            </p:extLst>
          </p:nvPr>
        </p:nvGraphicFramePr>
        <p:xfrm>
          <a:off x="8471816" y="5751338"/>
          <a:ext cx="3449424" cy="1025017"/>
        </p:xfrm>
        <a:graphic>
          <a:graphicData uri="http://schemas.openxmlformats.org/drawingml/2006/table">
            <a:tbl>
              <a:tblPr/>
              <a:tblGrid>
                <a:gridCol w="344942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65660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dirty="0" smtClean="0"/>
                        <a:t>Theoretical and practical working knowledge and understanding of the development of culinary traditions in British and international cuisine. 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0546759"/>
              </p:ext>
            </p:extLst>
          </p:nvPr>
        </p:nvGraphicFramePr>
        <p:xfrm>
          <a:off x="8970538" y="5081479"/>
          <a:ext cx="2628863" cy="517271"/>
        </p:xfrm>
        <a:graphic>
          <a:graphicData uri="http://schemas.openxmlformats.org/drawingml/2006/table">
            <a:tbl>
              <a:tblPr/>
              <a:tblGrid>
                <a:gridCol w="262886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9581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International Buffet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&amp; Practical's GCSE 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08933574"/>
              </p:ext>
            </p:extLst>
          </p:nvPr>
        </p:nvGraphicFramePr>
        <p:xfrm>
          <a:off x="4463702" y="5285121"/>
          <a:ext cx="3268544" cy="948944"/>
        </p:xfrm>
        <a:graphic>
          <a:graphicData uri="http://schemas.openxmlformats.org/drawingml/2006/table">
            <a:tbl>
              <a:tblPr/>
              <a:tblGrid>
                <a:gridCol w="326854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56826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British and International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practical’s (Year 8) – Italy &amp; Portugal &amp; India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888257"/>
              </p:ext>
            </p:extLst>
          </p:nvPr>
        </p:nvGraphicFramePr>
        <p:xfrm>
          <a:off x="333265" y="5474966"/>
          <a:ext cx="3268544" cy="517271"/>
        </p:xfrm>
        <a:graphic>
          <a:graphicData uri="http://schemas.openxmlformats.org/drawingml/2006/table">
            <a:tbl>
              <a:tblPr/>
              <a:tblGrid>
                <a:gridCol w="326854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812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British and International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practical’s (Year 7) – Italy &amp; France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0166522"/>
              </p:ext>
            </p:extLst>
          </p:nvPr>
        </p:nvGraphicFramePr>
        <p:xfrm>
          <a:off x="9205877" y="1405137"/>
          <a:ext cx="2376206" cy="263398"/>
        </p:xfrm>
        <a:graphic>
          <a:graphicData uri="http://schemas.openxmlformats.org/drawingml/2006/table">
            <a:tbl>
              <a:tblPr/>
              <a:tblGrid>
                <a:gridCol w="237620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0704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Fortification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3100833"/>
              </p:ext>
            </p:extLst>
          </p:nvPr>
        </p:nvGraphicFramePr>
        <p:xfrm>
          <a:off x="517422" y="1267324"/>
          <a:ext cx="2571696" cy="263398"/>
        </p:xfrm>
        <a:graphic>
          <a:graphicData uri="http://schemas.openxmlformats.org/drawingml/2006/table">
            <a:tbl>
              <a:tblPr/>
              <a:tblGrid>
                <a:gridCol w="257169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2657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Bread Making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35" name="Straight Arrow Connector 34"/>
          <p:cNvCxnSpPr/>
          <p:nvPr/>
        </p:nvCxnSpPr>
        <p:spPr>
          <a:xfrm flipV="1">
            <a:off x="3305015" y="391498"/>
            <a:ext cx="1034045" cy="3533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 flipV="1">
            <a:off x="3249039" y="642881"/>
            <a:ext cx="1258792" cy="1254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3293332" y="790588"/>
            <a:ext cx="861573" cy="1388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>
            <a:off x="7317507" y="680042"/>
            <a:ext cx="1653031" cy="11165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7337592" y="1880172"/>
            <a:ext cx="1669728" cy="10537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3193063" y="1413773"/>
            <a:ext cx="5814257" cy="1427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3084786" y="2903461"/>
            <a:ext cx="1377579" cy="91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3417652" y="3456730"/>
            <a:ext cx="1205132" cy="528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3305015" y="4156184"/>
            <a:ext cx="1317769" cy="76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>
            <a:off x="3516953" y="4710656"/>
            <a:ext cx="1016254" cy="38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3724118" y="5787982"/>
            <a:ext cx="50812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7817713" y="6049540"/>
            <a:ext cx="545957" cy="1680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 flipV="1">
            <a:off x="7843265" y="5468608"/>
            <a:ext cx="1040811" cy="1225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 flipV="1">
            <a:off x="7508045" y="4654613"/>
            <a:ext cx="1176804" cy="4616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Arrow Connector 62"/>
          <p:cNvCxnSpPr/>
          <p:nvPr/>
        </p:nvCxnSpPr>
        <p:spPr>
          <a:xfrm flipV="1">
            <a:off x="7369120" y="4176246"/>
            <a:ext cx="603806" cy="30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>
            <a:off x="7568650" y="3466146"/>
            <a:ext cx="1427210" cy="25169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>
            <a:off x="7337592" y="2943987"/>
            <a:ext cx="1798063" cy="42127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>
            <a:off x="3369898" y="1603739"/>
            <a:ext cx="5514178" cy="1761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0" name="Table 6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73545639"/>
              </p:ext>
            </p:extLst>
          </p:nvPr>
        </p:nvGraphicFramePr>
        <p:xfrm>
          <a:off x="393102" y="1562874"/>
          <a:ext cx="2900230" cy="263398"/>
        </p:xfrm>
        <a:graphic>
          <a:graphicData uri="http://schemas.openxmlformats.org/drawingml/2006/table">
            <a:tbl>
              <a:tblPr/>
              <a:tblGrid>
                <a:gridCol w="290023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7768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Fairtrade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73" name="Straight Arrow Connector 72"/>
          <p:cNvCxnSpPr/>
          <p:nvPr/>
        </p:nvCxnSpPr>
        <p:spPr>
          <a:xfrm flipV="1">
            <a:off x="7293016" y="226702"/>
            <a:ext cx="1636894" cy="99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7293016" y="276902"/>
            <a:ext cx="1899109" cy="29862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>
            <a:off x="7316785" y="270348"/>
            <a:ext cx="1245471" cy="50220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>
            <a:off x="7324641" y="262377"/>
            <a:ext cx="1706448" cy="14575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Straight Arrow Connector 81"/>
          <p:cNvCxnSpPr/>
          <p:nvPr/>
        </p:nvCxnSpPr>
        <p:spPr>
          <a:xfrm flipV="1">
            <a:off x="7307569" y="352645"/>
            <a:ext cx="1622341" cy="3267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/>
          <p:cNvCxnSpPr/>
          <p:nvPr/>
        </p:nvCxnSpPr>
        <p:spPr>
          <a:xfrm flipV="1">
            <a:off x="7362194" y="672421"/>
            <a:ext cx="1797232" cy="297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/>
          <p:nvPr/>
        </p:nvCxnSpPr>
        <p:spPr>
          <a:xfrm>
            <a:off x="7388053" y="694271"/>
            <a:ext cx="1056148" cy="26562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Arrow Connector 87"/>
          <p:cNvCxnSpPr/>
          <p:nvPr/>
        </p:nvCxnSpPr>
        <p:spPr>
          <a:xfrm>
            <a:off x="7395731" y="686456"/>
            <a:ext cx="1672911" cy="11408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Arrow Connector 89"/>
          <p:cNvCxnSpPr/>
          <p:nvPr/>
        </p:nvCxnSpPr>
        <p:spPr>
          <a:xfrm flipV="1">
            <a:off x="7337592" y="387580"/>
            <a:ext cx="1727034" cy="6330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 flipV="1">
            <a:off x="7361636" y="768295"/>
            <a:ext cx="1830489" cy="2924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 flipV="1">
            <a:off x="7361636" y="1120091"/>
            <a:ext cx="1035047" cy="185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7304947" y="1113628"/>
            <a:ext cx="1739548" cy="7335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Arrow Connector 98"/>
          <p:cNvCxnSpPr/>
          <p:nvPr/>
        </p:nvCxnSpPr>
        <p:spPr>
          <a:xfrm>
            <a:off x="7483666" y="1902824"/>
            <a:ext cx="793214" cy="1380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/>
          <p:cNvCxnSpPr/>
          <p:nvPr/>
        </p:nvCxnSpPr>
        <p:spPr>
          <a:xfrm>
            <a:off x="7477011" y="1927937"/>
            <a:ext cx="1244573" cy="5562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/>
          <p:cNvCxnSpPr/>
          <p:nvPr/>
        </p:nvCxnSpPr>
        <p:spPr>
          <a:xfrm>
            <a:off x="7517871" y="1921389"/>
            <a:ext cx="1452667" cy="11274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/>
          <p:cNvCxnSpPr/>
          <p:nvPr/>
        </p:nvCxnSpPr>
        <p:spPr>
          <a:xfrm flipV="1">
            <a:off x="7413075" y="2162802"/>
            <a:ext cx="863805" cy="67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Arrow Connector 106"/>
          <p:cNvCxnSpPr/>
          <p:nvPr/>
        </p:nvCxnSpPr>
        <p:spPr>
          <a:xfrm>
            <a:off x="7369926" y="2257791"/>
            <a:ext cx="1641472" cy="8381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Arrow Connector 108"/>
          <p:cNvCxnSpPr/>
          <p:nvPr/>
        </p:nvCxnSpPr>
        <p:spPr>
          <a:xfrm flipV="1">
            <a:off x="7330308" y="318167"/>
            <a:ext cx="1700781" cy="25685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/>
          <p:cNvCxnSpPr/>
          <p:nvPr/>
        </p:nvCxnSpPr>
        <p:spPr>
          <a:xfrm>
            <a:off x="7563275" y="3554397"/>
            <a:ext cx="1158309" cy="97117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95485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6</a:t>
            </a:r>
            <a:r>
              <a:rPr lang="en-GB" dirty="0" smtClean="0"/>
              <a:t>. Cooking and Food Preparation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5706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674203"/>
              </p:ext>
            </p:extLst>
          </p:nvPr>
        </p:nvGraphicFramePr>
        <p:xfrm>
          <a:off x="8656962" y="4309505"/>
          <a:ext cx="3268544" cy="1025017"/>
        </p:xfrm>
        <a:graphic>
          <a:graphicData uri="http://schemas.openxmlformats.org/drawingml/2006/table">
            <a:tbl>
              <a:tblPr/>
              <a:tblGrid>
                <a:gridCol w="326854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812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dirty="0" smtClean="0"/>
                        <a:t>How to make informed choices about food and drink to achieve a varied and balanced diet, including awareness of portion sizes and costs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1161932"/>
              </p:ext>
            </p:extLst>
          </p:nvPr>
        </p:nvGraphicFramePr>
        <p:xfrm>
          <a:off x="8673136" y="3362068"/>
          <a:ext cx="3268544" cy="843877"/>
        </p:xfrm>
        <a:graphic>
          <a:graphicData uri="http://schemas.openxmlformats.org/drawingml/2006/table">
            <a:tbl>
              <a:tblPr/>
              <a:tblGrid>
                <a:gridCol w="326854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84387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dirty="0" smtClean="0"/>
                        <a:t>The choices that people make about certain foods according to religion, culture, ethical belief, medical reasons or personal choices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536413"/>
              </p:ext>
            </p:extLst>
          </p:nvPr>
        </p:nvGraphicFramePr>
        <p:xfrm>
          <a:off x="8673136" y="2822338"/>
          <a:ext cx="3268544" cy="481263"/>
        </p:xfrm>
        <a:graphic>
          <a:graphicData uri="http://schemas.openxmlformats.org/drawingml/2006/table">
            <a:tbl>
              <a:tblPr/>
              <a:tblGrid>
                <a:gridCol w="326854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812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Cultures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&amp; Cuisines – International Buffet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5882065"/>
              </p:ext>
            </p:extLst>
          </p:nvPr>
        </p:nvGraphicFramePr>
        <p:xfrm>
          <a:off x="4339389" y="2833176"/>
          <a:ext cx="2713850" cy="263398"/>
        </p:xfrm>
        <a:graphic>
          <a:graphicData uri="http://schemas.openxmlformats.org/drawingml/2006/table">
            <a:tbl>
              <a:tblPr/>
              <a:tblGrid>
                <a:gridCol w="271385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531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Signature Dish - Enjoyment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0968579"/>
              </p:ext>
            </p:extLst>
          </p:nvPr>
        </p:nvGraphicFramePr>
        <p:xfrm>
          <a:off x="387813" y="3100582"/>
          <a:ext cx="2930063" cy="263398"/>
        </p:xfrm>
        <a:graphic>
          <a:graphicData uri="http://schemas.openxmlformats.org/drawingml/2006/table">
            <a:tbl>
              <a:tblPr/>
              <a:tblGrid>
                <a:gridCol w="293006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5355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773909"/>
              </p:ext>
            </p:extLst>
          </p:nvPr>
        </p:nvGraphicFramePr>
        <p:xfrm>
          <a:off x="407981" y="2306188"/>
          <a:ext cx="2808115" cy="263398"/>
        </p:xfrm>
        <a:graphic>
          <a:graphicData uri="http://schemas.openxmlformats.org/drawingml/2006/table">
            <a:tbl>
              <a:tblPr/>
              <a:tblGrid>
                <a:gridCol w="280811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1659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Fairtrade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6062688"/>
              </p:ext>
            </p:extLst>
          </p:nvPr>
        </p:nvGraphicFramePr>
        <p:xfrm>
          <a:off x="418221" y="1957775"/>
          <a:ext cx="2797875" cy="263398"/>
        </p:xfrm>
        <a:graphic>
          <a:graphicData uri="http://schemas.openxmlformats.org/drawingml/2006/table">
            <a:tbl>
              <a:tblPr/>
              <a:tblGrid>
                <a:gridCol w="279787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639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Fruit Seasonality 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5910292"/>
              </p:ext>
            </p:extLst>
          </p:nvPr>
        </p:nvGraphicFramePr>
        <p:xfrm>
          <a:off x="8688115" y="1714981"/>
          <a:ext cx="3268544" cy="1025017"/>
        </p:xfrm>
        <a:graphic>
          <a:graphicData uri="http://schemas.openxmlformats.org/drawingml/2006/table">
            <a:tbl>
              <a:tblPr/>
              <a:tblGrid>
                <a:gridCol w="326854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812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dirty="0" smtClean="0"/>
                        <a:t>The range of factors that influence food choices, including, enjoyment, preferences, seasonality, costs, availability, time of day, activity, celebration or occasion and culture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8733416"/>
              </p:ext>
            </p:extLst>
          </p:nvPr>
        </p:nvGraphicFramePr>
        <p:xfrm>
          <a:off x="4268567" y="1376578"/>
          <a:ext cx="2855495" cy="263398"/>
        </p:xfrm>
        <a:graphic>
          <a:graphicData uri="http://schemas.openxmlformats.org/drawingml/2006/table">
            <a:tbl>
              <a:tblPr/>
              <a:tblGrid>
                <a:gridCol w="285549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531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NEA 1 – RA Scones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0894393"/>
              </p:ext>
            </p:extLst>
          </p:nvPr>
        </p:nvGraphicFramePr>
        <p:xfrm>
          <a:off x="335287" y="1382308"/>
          <a:ext cx="3268544" cy="263398"/>
        </p:xfrm>
        <a:graphic>
          <a:graphicData uri="http://schemas.openxmlformats.org/drawingml/2006/table">
            <a:tbl>
              <a:tblPr/>
              <a:tblGrid>
                <a:gridCol w="326854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9970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NEA 1 – Soup Analysis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1781426"/>
              </p:ext>
            </p:extLst>
          </p:nvPr>
        </p:nvGraphicFramePr>
        <p:xfrm>
          <a:off x="8685836" y="855467"/>
          <a:ext cx="3268544" cy="771144"/>
        </p:xfrm>
        <a:graphic>
          <a:graphicData uri="http://schemas.openxmlformats.org/drawingml/2006/table">
            <a:tbl>
              <a:tblPr/>
              <a:tblGrid>
                <a:gridCol w="326854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812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dirty="0" smtClean="0"/>
                        <a:t>The sensory qualities of a range of foods and combinations and how to set up tasting panels for preference testing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117768"/>
              </p:ext>
            </p:extLst>
          </p:nvPr>
        </p:nvGraphicFramePr>
        <p:xfrm>
          <a:off x="4063054" y="128337"/>
          <a:ext cx="3114121" cy="263398"/>
        </p:xfrm>
        <a:graphic>
          <a:graphicData uri="http://schemas.openxmlformats.org/drawingml/2006/table">
            <a:tbl>
              <a:tblPr/>
              <a:tblGrid>
                <a:gridCol w="311412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983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Sensory Evaluation of Dishes in practical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1017209"/>
              </p:ext>
            </p:extLst>
          </p:nvPr>
        </p:nvGraphicFramePr>
        <p:xfrm>
          <a:off x="4268567" y="529216"/>
          <a:ext cx="2548672" cy="263398"/>
        </p:xfrm>
        <a:graphic>
          <a:graphicData uri="http://schemas.openxmlformats.org/drawingml/2006/table">
            <a:tbl>
              <a:tblPr/>
              <a:tblGrid>
                <a:gridCol w="254867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9832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Olfactory System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8" name="Table 1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303248"/>
              </p:ext>
            </p:extLst>
          </p:nvPr>
        </p:nvGraphicFramePr>
        <p:xfrm>
          <a:off x="4075832" y="890225"/>
          <a:ext cx="3114121" cy="263398"/>
        </p:xfrm>
        <a:graphic>
          <a:graphicData uri="http://schemas.openxmlformats.org/drawingml/2006/table">
            <a:tbl>
              <a:tblPr/>
              <a:tblGrid>
                <a:gridCol w="311412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6720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Sensory Analysis – Tasting and Polo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9" name="Table 1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6675464"/>
              </p:ext>
            </p:extLst>
          </p:nvPr>
        </p:nvGraphicFramePr>
        <p:xfrm>
          <a:off x="8685836" y="22482"/>
          <a:ext cx="3268544" cy="771144"/>
        </p:xfrm>
        <a:graphic>
          <a:graphicData uri="http://schemas.openxmlformats.org/drawingml/2006/table">
            <a:tbl>
              <a:tblPr/>
              <a:tblGrid>
                <a:gridCol w="326854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73414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dirty="0" smtClean="0"/>
                        <a:t>How sensory perception guides the choices that people make, how taste receptors and olfactory systems work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2145393"/>
              </p:ext>
            </p:extLst>
          </p:nvPr>
        </p:nvGraphicFramePr>
        <p:xfrm>
          <a:off x="189242" y="862483"/>
          <a:ext cx="3138610" cy="291140"/>
        </p:xfrm>
        <a:graphic>
          <a:graphicData uri="http://schemas.openxmlformats.org/drawingml/2006/table">
            <a:tbl>
              <a:tblPr/>
              <a:tblGrid>
                <a:gridCol w="313861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91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Sensory Evaluation of Dishes in practical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6277083"/>
              </p:ext>
            </p:extLst>
          </p:nvPr>
        </p:nvGraphicFramePr>
        <p:xfrm>
          <a:off x="4186041" y="2131838"/>
          <a:ext cx="3268544" cy="263398"/>
        </p:xfrm>
        <a:graphic>
          <a:graphicData uri="http://schemas.openxmlformats.org/drawingml/2006/table">
            <a:tbl>
              <a:tblPr/>
              <a:tblGrid>
                <a:gridCol w="326854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2025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Sensory Evaluation of Dishes in practical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2" name="Table 2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6387461"/>
              </p:ext>
            </p:extLst>
          </p:nvPr>
        </p:nvGraphicFramePr>
        <p:xfrm>
          <a:off x="4323703" y="2492311"/>
          <a:ext cx="2836774" cy="286026"/>
        </p:xfrm>
        <a:graphic>
          <a:graphicData uri="http://schemas.openxmlformats.org/drawingml/2006/table">
            <a:tbl>
              <a:tblPr/>
              <a:tblGrid>
                <a:gridCol w="283677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86026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094839"/>
              </p:ext>
            </p:extLst>
          </p:nvPr>
        </p:nvGraphicFramePr>
        <p:xfrm>
          <a:off x="4186041" y="3433011"/>
          <a:ext cx="3103492" cy="517271"/>
        </p:xfrm>
        <a:graphic>
          <a:graphicData uri="http://schemas.openxmlformats.org/drawingml/2006/table">
            <a:tbl>
              <a:tblPr/>
              <a:tblGrid>
                <a:gridCol w="310349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735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British and International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practical’s (Year 8) – Italy &amp; Portugal &amp; India</a:t>
                      </a:r>
                      <a:endParaRPr lang="en-GB" sz="1400" kern="140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583520"/>
              </p:ext>
            </p:extLst>
          </p:nvPr>
        </p:nvGraphicFramePr>
        <p:xfrm>
          <a:off x="426748" y="3492317"/>
          <a:ext cx="2872283" cy="517271"/>
        </p:xfrm>
        <a:graphic>
          <a:graphicData uri="http://schemas.openxmlformats.org/drawingml/2006/table">
            <a:tbl>
              <a:tblPr/>
              <a:tblGrid>
                <a:gridCol w="2872283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572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British and International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practical’s (Year 7) – Italy &amp; France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579750"/>
              </p:ext>
            </p:extLst>
          </p:nvPr>
        </p:nvGraphicFramePr>
        <p:xfrm>
          <a:off x="3897115" y="5803619"/>
          <a:ext cx="3268544" cy="481263"/>
        </p:xfrm>
        <a:graphic>
          <a:graphicData uri="http://schemas.openxmlformats.org/drawingml/2006/table">
            <a:tbl>
              <a:tblPr/>
              <a:tblGrid>
                <a:gridCol w="326854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48126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Food Labelling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6" name="Table 25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3407341"/>
              </p:ext>
            </p:extLst>
          </p:nvPr>
        </p:nvGraphicFramePr>
        <p:xfrm>
          <a:off x="452748" y="5284270"/>
          <a:ext cx="2221051" cy="263398"/>
        </p:xfrm>
        <a:graphic>
          <a:graphicData uri="http://schemas.openxmlformats.org/drawingml/2006/table">
            <a:tbl>
              <a:tblPr/>
              <a:tblGrid>
                <a:gridCol w="2221051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2945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392532"/>
              </p:ext>
            </p:extLst>
          </p:nvPr>
        </p:nvGraphicFramePr>
        <p:xfrm>
          <a:off x="189242" y="4552492"/>
          <a:ext cx="2987479" cy="263398"/>
        </p:xfrm>
        <a:graphic>
          <a:graphicData uri="http://schemas.openxmlformats.org/drawingml/2006/table">
            <a:tbl>
              <a:tblPr/>
              <a:tblGrid>
                <a:gridCol w="298747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9471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Allergies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and Intolerances definition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8" name="Table 2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1391082"/>
              </p:ext>
            </p:extLst>
          </p:nvPr>
        </p:nvGraphicFramePr>
        <p:xfrm>
          <a:off x="4186041" y="4815890"/>
          <a:ext cx="3034389" cy="263398"/>
        </p:xfrm>
        <a:graphic>
          <a:graphicData uri="http://schemas.openxmlformats.org/drawingml/2006/table">
            <a:tbl>
              <a:tblPr/>
              <a:tblGrid>
                <a:gridCol w="303438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751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Signature Dish – Personal Choice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29" name="Table 2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1132155"/>
              </p:ext>
            </p:extLst>
          </p:nvPr>
        </p:nvGraphicFramePr>
        <p:xfrm>
          <a:off x="4089673" y="4493310"/>
          <a:ext cx="3296227" cy="263398"/>
        </p:xfrm>
        <a:graphic>
          <a:graphicData uri="http://schemas.openxmlformats.org/drawingml/2006/table">
            <a:tbl>
              <a:tblPr/>
              <a:tblGrid>
                <a:gridCol w="3296227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91641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Coeliac,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lactose and nut allergy/intolerance 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0" name="Table 2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0783944"/>
              </p:ext>
            </p:extLst>
          </p:nvPr>
        </p:nvGraphicFramePr>
        <p:xfrm>
          <a:off x="426748" y="4242676"/>
          <a:ext cx="2518898" cy="263398"/>
        </p:xfrm>
        <a:graphic>
          <a:graphicData uri="http://schemas.openxmlformats.org/drawingml/2006/table">
            <a:tbl>
              <a:tblPr/>
              <a:tblGrid>
                <a:gridCol w="2518898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8534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Fairtrade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9868614"/>
              </p:ext>
            </p:extLst>
          </p:nvPr>
        </p:nvGraphicFramePr>
        <p:xfrm>
          <a:off x="4306281" y="4003818"/>
          <a:ext cx="2743556" cy="263398"/>
        </p:xfrm>
        <a:graphic>
          <a:graphicData uri="http://schemas.openxmlformats.org/drawingml/2006/table">
            <a:tbl>
              <a:tblPr/>
              <a:tblGrid>
                <a:gridCol w="2743556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15225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Allergies and Intolerances</a:t>
                      </a:r>
                      <a:r>
                        <a:rPr lang="en-GB" sz="1400" kern="140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0605325"/>
              </p:ext>
            </p:extLst>
          </p:nvPr>
        </p:nvGraphicFramePr>
        <p:xfrm>
          <a:off x="8656962" y="5369370"/>
          <a:ext cx="3268544" cy="1025017"/>
        </p:xfrm>
        <a:graphic>
          <a:graphicData uri="http://schemas.openxmlformats.org/drawingml/2006/table">
            <a:tbl>
              <a:tblPr/>
              <a:tblGrid>
                <a:gridCol w="3268544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92027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dirty="0" smtClean="0"/>
                        <a:t>How information about food is available to the consumer, including food labelling and marketing and how this influences food choice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33" name="Table 32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080447"/>
              </p:ext>
            </p:extLst>
          </p:nvPr>
        </p:nvGraphicFramePr>
        <p:xfrm>
          <a:off x="283540" y="2604907"/>
          <a:ext cx="3138610" cy="291140"/>
        </p:xfrm>
        <a:graphic>
          <a:graphicData uri="http://schemas.openxmlformats.org/drawingml/2006/table">
            <a:tbl>
              <a:tblPr/>
              <a:tblGrid>
                <a:gridCol w="3138610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91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Sensory Evaluation of Dishes in practical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45" name="Elbow Connector 44"/>
          <p:cNvCxnSpPr>
            <a:stCxn id="12" idx="1"/>
            <a:endCxn id="7" idx="1"/>
          </p:cNvCxnSpPr>
          <p:nvPr/>
        </p:nvCxnSpPr>
        <p:spPr>
          <a:xfrm rot="10800000" flipV="1">
            <a:off x="8673137" y="2227489"/>
            <a:ext cx="14979" cy="835480"/>
          </a:xfrm>
          <a:prstGeom prst="bentConnector3">
            <a:avLst>
              <a:gd name="adj1" fmla="val 1626137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Elbow Connector 46"/>
          <p:cNvCxnSpPr/>
          <p:nvPr/>
        </p:nvCxnSpPr>
        <p:spPr>
          <a:xfrm rot="10800000" flipV="1">
            <a:off x="8601760" y="3149954"/>
            <a:ext cx="12700" cy="852323"/>
          </a:xfrm>
          <a:prstGeom prst="bentConnector3">
            <a:avLst>
              <a:gd name="adj1" fmla="val 1800000"/>
            </a:avLst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8" name="Table 47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0203608"/>
              </p:ext>
            </p:extLst>
          </p:nvPr>
        </p:nvGraphicFramePr>
        <p:xfrm>
          <a:off x="4308132" y="5262350"/>
          <a:ext cx="2800359" cy="263398"/>
        </p:xfrm>
        <a:graphic>
          <a:graphicData uri="http://schemas.openxmlformats.org/drawingml/2006/table">
            <a:tbl>
              <a:tblPr/>
              <a:tblGrid>
                <a:gridCol w="2800359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3464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The </a:t>
                      </a:r>
                      <a:r>
                        <a:rPr lang="en-GB" sz="1400" kern="140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Eatwell</a:t>
                      </a: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Guide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51" name="Straight Arrow Connector 50"/>
          <p:cNvCxnSpPr/>
          <p:nvPr/>
        </p:nvCxnSpPr>
        <p:spPr>
          <a:xfrm>
            <a:off x="3681042" y="1500022"/>
            <a:ext cx="5734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3394321" y="1014544"/>
            <a:ext cx="57344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V="1">
            <a:off x="3422150" y="652661"/>
            <a:ext cx="763891" cy="21998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>
            <a:endCxn id="16" idx="1"/>
          </p:cNvCxnSpPr>
          <p:nvPr/>
        </p:nvCxnSpPr>
        <p:spPr>
          <a:xfrm flipV="1">
            <a:off x="3299031" y="260036"/>
            <a:ext cx="764023" cy="6024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6872293" y="598860"/>
            <a:ext cx="1673191" cy="4537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>
            <a:off x="6876667" y="557132"/>
            <a:ext cx="173014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>
            <a:off x="7289533" y="251781"/>
            <a:ext cx="132854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7189953" y="1500022"/>
            <a:ext cx="135553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>
            <a:off x="7189953" y="1052561"/>
            <a:ext cx="1355531" cy="22619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Arrow Connector 67"/>
          <p:cNvCxnSpPr/>
          <p:nvPr/>
        </p:nvCxnSpPr>
        <p:spPr>
          <a:xfrm flipV="1">
            <a:off x="7220430" y="652660"/>
            <a:ext cx="1325054" cy="3495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Arrow Connector 68"/>
          <p:cNvCxnSpPr/>
          <p:nvPr/>
        </p:nvCxnSpPr>
        <p:spPr>
          <a:xfrm>
            <a:off x="7220430" y="375225"/>
            <a:ext cx="1410343" cy="18070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>
            <a:off x="6873756" y="652660"/>
            <a:ext cx="1733060" cy="13051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>
            <a:endCxn id="21" idx="1"/>
          </p:cNvCxnSpPr>
          <p:nvPr/>
        </p:nvCxnSpPr>
        <p:spPr>
          <a:xfrm flipV="1">
            <a:off x="3489612" y="2263537"/>
            <a:ext cx="696429" cy="4869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Arrow Connector 75"/>
          <p:cNvCxnSpPr/>
          <p:nvPr/>
        </p:nvCxnSpPr>
        <p:spPr>
          <a:xfrm>
            <a:off x="3238028" y="2429632"/>
            <a:ext cx="5307456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Arrow Connector 76"/>
          <p:cNvCxnSpPr/>
          <p:nvPr/>
        </p:nvCxnSpPr>
        <p:spPr>
          <a:xfrm>
            <a:off x="3303986" y="2030684"/>
            <a:ext cx="5241498" cy="967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Arrow Connector 77"/>
          <p:cNvCxnSpPr/>
          <p:nvPr/>
        </p:nvCxnSpPr>
        <p:spPr>
          <a:xfrm>
            <a:off x="7220430" y="1058978"/>
            <a:ext cx="1386386" cy="124675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Straight Arrow Connector 83"/>
          <p:cNvCxnSpPr/>
          <p:nvPr/>
        </p:nvCxnSpPr>
        <p:spPr>
          <a:xfrm flipV="1">
            <a:off x="3394321" y="3683391"/>
            <a:ext cx="681511" cy="2415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Arrow Connector 84"/>
          <p:cNvCxnSpPr>
            <a:endCxn id="8" idx="1"/>
          </p:cNvCxnSpPr>
          <p:nvPr/>
        </p:nvCxnSpPr>
        <p:spPr>
          <a:xfrm>
            <a:off x="3489612" y="2833176"/>
            <a:ext cx="849777" cy="1316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Arrow Connector 85"/>
          <p:cNvCxnSpPr>
            <a:endCxn id="22" idx="1"/>
          </p:cNvCxnSpPr>
          <p:nvPr/>
        </p:nvCxnSpPr>
        <p:spPr>
          <a:xfrm flipV="1">
            <a:off x="3394321" y="2635324"/>
            <a:ext cx="929382" cy="5887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Arrow Connector 86"/>
          <p:cNvCxnSpPr/>
          <p:nvPr/>
        </p:nvCxnSpPr>
        <p:spPr>
          <a:xfrm flipV="1">
            <a:off x="7171773" y="2620810"/>
            <a:ext cx="1373711" cy="3228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 flipV="1">
            <a:off x="2757578" y="5407714"/>
            <a:ext cx="1428463" cy="1473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>
            <a:off x="7124062" y="4127262"/>
            <a:ext cx="142142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 flipV="1">
            <a:off x="3257093" y="4127262"/>
            <a:ext cx="928948" cy="5273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3044299" y="4366120"/>
            <a:ext cx="550118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Arrow Connector 100"/>
          <p:cNvCxnSpPr/>
          <p:nvPr/>
        </p:nvCxnSpPr>
        <p:spPr>
          <a:xfrm flipV="1">
            <a:off x="7285186" y="3933772"/>
            <a:ext cx="1260298" cy="100556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" name="Straight Arrow Connector 101"/>
          <p:cNvCxnSpPr/>
          <p:nvPr/>
        </p:nvCxnSpPr>
        <p:spPr>
          <a:xfrm flipV="1">
            <a:off x="7135446" y="5262350"/>
            <a:ext cx="1410038" cy="1443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Arrow Connector 102"/>
          <p:cNvCxnSpPr/>
          <p:nvPr/>
        </p:nvCxnSpPr>
        <p:spPr>
          <a:xfrm flipV="1">
            <a:off x="7221828" y="6044250"/>
            <a:ext cx="1323656" cy="36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Straight Arrow Connector 103"/>
          <p:cNvCxnSpPr/>
          <p:nvPr/>
        </p:nvCxnSpPr>
        <p:spPr>
          <a:xfrm flipV="1">
            <a:off x="3264384" y="4654644"/>
            <a:ext cx="703379" cy="443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Arrow Connector 108"/>
          <p:cNvCxnSpPr/>
          <p:nvPr/>
        </p:nvCxnSpPr>
        <p:spPr>
          <a:xfrm flipV="1">
            <a:off x="7285186" y="2794163"/>
            <a:ext cx="1321630" cy="21859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Arrow Connector 109"/>
          <p:cNvCxnSpPr/>
          <p:nvPr/>
        </p:nvCxnSpPr>
        <p:spPr>
          <a:xfrm flipV="1">
            <a:off x="7160477" y="4366120"/>
            <a:ext cx="1446339" cy="96840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/>
          <p:cNvCxnSpPr/>
          <p:nvPr/>
        </p:nvCxnSpPr>
        <p:spPr>
          <a:xfrm flipV="1">
            <a:off x="7422167" y="3799459"/>
            <a:ext cx="1184649" cy="8292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Arrow Connector 111"/>
          <p:cNvCxnSpPr/>
          <p:nvPr/>
        </p:nvCxnSpPr>
        <p:spPr>
          <a:xfrm flipV="1">
            <a:off x="7352159" y="3100582"/>
            <a:ext cx="1254657" cy="56805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9" name="Table 118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5965848"/>
              </p:ext>
            </p:extLst>
          </p:nvPr>
        </p:nvGraphicFramePr>
        <p:xfrm>
          <a:off x="4585511" y="6548216"/>
          <a:ext cx="2069205" cy="296240"/>
        </p:xfrm>
        <a:graphic>
          <a:graphicData uri="http://schemas.openxmlformats.org/drawingml/2006/table">
            <a:tbl>
              <a:tblPr/>
              <a:tblGrid>
                <a:gridCol w="2069205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962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Dovetailing Fish and Chips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graphicFrame>
        <p:nvGraphicFramePr>
          <p:cNvPr id="120" name="Table 119">
            <a:extLst>
              <a:ext uri="{FF2B5EF4-FFF2-40B4-BE49-F238E27FC236}">
                <a16:creationId xmlns:a16="http://schemas.microsoft.com/office/drawing/2014/main" id="{05A8C382-EB0D-FFB2-F7F0-81E74E31D6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117046"/>
              </p:ext>
            </p:extLst>
          </p:nvPr>
        </p:nvGraphicFramePr>
        <p:xfrm>
          <a:off x="9328712" y="6581058"/>
          <a:ext cx="1660132" cy="263398"/>
        </p:xfrm>
        <a:graphic>
          <a:graphicData uri="http://schemas.openxmlformats.org/drawingml/2006/table">
            <a:tbl>
              <a:tblPr/>
              <a:tblGrid>
                <a:gridCol w="1660132">
                  <a:extLst>
                    <a:ext uri="{9D8B030D-6E8A-4147-A177-3AD203B41FA5}">
                      <a16:colId xmlns:a16="http://schemas.microsoft.com/office/drawing/2014/main" val="714933358"/>
                    </a:ext>
                  </a:extLst>
                </a:gridCol>
              </a:tblGrid>
              <a:tr h="22405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R="0" indent="0" algn="ctr" rtl="0">
                        <a:lnSpc>
                          <a:spcPct val="119000"/>
                        </a:lnSpc>
                        <a:spcBef>
                          <a:spcPts val="0"/>
                        </a:spcBef>
                        <a:spcAft>
                          <a:spcPts val="1400"/>
                        </a:spcAft>
                      </a:pPr>
                      <a:r>
                        <a:rPr lang="en-GB" sz="1400" kern="140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Dovetailing</a:t>
                      </a:r>
                      <a:endParaRPr lang="en-GB" sz="1400" kern="140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8923225"/>
                  </a:ext>
                </a:extLst>
              </a:tr>
            </a:tbl>
          </a:graphicData>
        </a:graphic>
      </p:graphicFrame>
      <p:cxnSp>
        <p:nvCxnSpPr>
          <p:cNvPr id="121" name="Straight Arrow Connector 120"/>
          <p:cNvCxnSpPr/>
          <p:nvPr/>
        </p:nvCxnSpPr>
        <p:spPr>
          <a:xfrm flipV="1">
            <a:off x="6719035" y="6696336"/>
            <a:ext cx="2408923" cy="164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174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084" y="179408"/>
            <a:ext cx="7218948" cy="1325563"/>
          </a:xfrm>
        </p:spPr>
        <p:txBody>
          <a:bodyPr>
            <a:normAutofit/>
          </a:bodyPr>
          <a:lstStyle/>
          <a:p>
            <a:pPr algn="ctr"/>
            <a:r>
              <a:rPr lang="en-GB" sz="2400" b="1" u="sng" dirty="0"/>
              <a:t>Learners must be able to plan, prepare cook and serve a number of recipes</a:t>
            </a:r>
            <a:r>
              <a:rPr lang="en-GB" sz="2400" b="1" u="sng" dirty="0" smtClean="0"/>
              <a:t>. Cooking a wide range of dishes. </a:t>
            </a:r>
            <a:endParaRPr lang="en-GB" sz="2400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0842" y="1801230"/>
            <a:ext cx="3048000" cy="507908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u="sng" dirty="0" smtClean="0"/>
              <a:t>Year 7 Practical's:</a:t>
            </a:r>
          </a:p>
          <a:p>
            <a:r>
              <a:rPr lang="en-GB" dirty="0" smtClean="0"/>
              <a:t>Poached Egg on Toast</a:t>
            </a:r>
          </a:p>
          <a:p>
            <a:r>
              <a:rPr lang="en-GB" dirty="0" smtClean="0"/>
              <a:t>Fresh Fruit Salad</a:t>
            </a:r>
          </a:p>
          <a:p>
            <a:r>
              <a:rPr lang="en-GB" dirty="0" smtClean="0"/>
              <a:t>Carrot and Coriander </a:t>
            </a:r>
            <a:r>
              <a:rPr lang="en-GB" dirty="0" smtClean="0"/>
              <a:t>Soup (NEA1)</a:t>
            </a:r>
            <a:endParaRPr lang="en-GB" dirty="0" smtClean="0"/>
          </a:p>
          <a:p>
            <a:r>
              <a:rPr lang="en-GB" dirty="0" smtClean="0"/>
              <a:t>Macaroni and Cheese </a:t>
            </a:r>
          </a:p>
          <a:p>
            <a:r>
              <a:rPr lang="en-GB" dirty="0" smtClean="0"/>
              <a:t>Welsh Rarebit (Assessment)</a:t>
            </a:r>
          </a:p>
          <a:p>
            <a:r>
              <a:rPr lang="en-GB" dirty="0" smtClean="0"/>
              <a:t>Bread</a:t>
            </a:r>
          </a:p>
          <a:p>
            <a:r>
              <a:rPr lang="en-GB" dirty="0" smtClean="0"/>
              <a:t>Pizza</a:t>
            </a:r>
          </a:p>
          <a:p>
            <a:r>
              <a:rPr lang="en-GB" dirty="0" smtClean="0"/>
              <a:t>Shortcrust Pastry</a:t>
            </a:r>
          </a:p>
          <a:p>
            <a:r>
              <a:rPr lang="en-GB" dirty="0" smtClean="0"/>
              <a:t>Quiche</a:t>
            </a:r>
          </a:p>
          <a:p>
            <a:r>
              <a:rPr lang="en-GB" dirty="0" smtClean="0"/>
              <a:t>Spaghetti Carbonara</a:t>
            </a:r>
          </a:p>
          <a:p>
            <a:r>
              <a:rPr lang="en-GB" dirty="0" smtClean="0"/>
              <a:t>Apple Crumble (Assessment)</a:t>
            </a:r>
          </a:p>
          <a:p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33298" y="1979819"/>
            <a:ext cx="3348789" cy="507908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b="1" u="sng" dirty="0" smtClean="0"/>
              <a:t>Year 8 Practical’s:</a:t>
            </a:r>
          </a:p>
          <a:p>
            <a:r>
              <a:rPr lang="en-GB" dirty="0" smtClean="0"/>
              <a:t>Risotto and Dressed Salad</a:t>
            </a:r>
          </a:p>
          <a:p>
            <a:r>
              <a:rPr lang="en-GB" dirty="0" smtClean="0"/>
              <a:t>Colcannon Cottage Pie</a:t>
            </a:r>
          </a:p>
          <a:p>
            <a:r>
              <a:rPr lang="en-GB" dirty="0" smtClean="0"/>
              <a:t>Victoria Sandwich (Buttercream &amp; Jam) </a:t>
            </a:r>
          </a:p>
          <a:p>
            <a:r>
              <a:rPr lang="en-GB" dirty="0" smtClean="0"/>
              <a:t>Portuguese Custard Tarts</a:t>
            </a:r>
          </a:p>
          <a:p>
            <a:r>
              <a:rPr lang="en-GB" dirty="0" smtClean="0"/>
              <a:t>Scones (NEA1)</a:t>
            </a:r>
            <a:endParaRPr lang="en-GB" dirty="0" smtClean="0"/>
          </a:p>
          <a:p>
            <a:r>
              <a:rPr lang="en-GB" dirty="0" smtClean="0"/>
              <a:t>Spaghetti Bolognese </a:t>
            </a:r>
          </a:p>
          <a:p>
            <a:r>
              <a:rPr lang="en-GB" dirty="0" smtClean="0"/>
              <a:t>Sweet and Sour Chicken served with fluffy rice</a:t>
            </a:r>
          </a:p>
          <a:p>
            <a:r>
              <a:rPr lang="en-GB" dirty="0" smtClean="0"/>
              <a:t>Fish and Chips</a:t>
            </a:r>
          </a:p>
          <a:p>
            <a:r>
              <a:rPr lang="en-GB" dirty="0" smtClean="0"/>
              <a:t>Chickpea Curry and Naan Bread</a:t>
            </a:r>
          </a:p>
          <a:p>
            <a:r>
              <a:rPr lang="en-GB" dirty="0" smtClean="0"/>
              <a:t>Their Signature Dish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251032" y="208429"/>
            <a:ext cx="4940968" cy="6278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GCSE Practical’s: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Chelsea Buns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Vegetable </a:t>
            </a:r>
            <a:r>
              <a:rPr lang="en-GB" sz="1600" dirty="0" err="1" smtClean="0"/>
              <a:t>Rosti</a:t>
            </a:r>
            <a:r>
              <a:rPr lang="en-GB" sz="1600" dirty="0" smtClean="0"/>
              <a:t> and Salsa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Swiss Roll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Lemon Meringue Pie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Profiteroles, Chocolate Ganache and Flavoured Cream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Meatballs in a Rich Tomato Sauce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Jointing Chicken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Chicken Kiev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Stock Making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Rough Puff Pastry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Chicken Pie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Pannacotta </a:t>
            </a:r>
            <a:r>
              <a:rPr lang="en-GB" sz="1600" dirty="0" smtClean="0"/>
              <a:t>served with Shortbread and a fruit Coulis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Filleting Mackerel &amp; Stock Making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Poached Mackerel served with </a:t>
            </a:r>
            <a:r>
              <a:rPr lang="en-GB" sz="1600" dirty="0" err="1" smtClean="0"/>
              <a:t>Dauphinoise</a:t>
            </a:r>
            <a:r>
              <a:rPr lang="en-GB" sz="1600" dirty="0" smtClean="0"/>
              <a:t> potatoes and a Parsley Sauce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Alternative Proteins Practical (5 Dishes)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Lasagne Served with Garlic Bread (Pasta, Ragu and Sauce Making)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Scotch Egg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Cheese Soufflé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Christmas Dessert Week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International Buffet (5 Countries, 5 dishes each country.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dirty="0" smtClean="0"/>
              <a:t>Bake Off Competition</a:t>
            </a:r>
            <a:endParaRPr lang="en-GB" sz="1600" dirty="0"/>
          </a:p>
        </p:txBody>
      </p:sp>
      <p:sp>
        <p:nvSpPr>
          <p:cNvPr id="7" name="Rectangle 6"/>
          <p:cNvSpPr/>
          <p:nvPr/>
        </p:nvSpPr>
        <p:spPr>
          <a:xfrm>
            <a:off x="154405" y="1662545"/>
            <a:ext cx="3312002" cy="5128953"/>
          </a:xfrm>
          <a:prstGeom prst="rect">
            <a:avLst/>
          </a:prstGeom>
          <a:noFill/>
          <a:ln w="76200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3702718" y="1664671"/>
            <a:ext cx="3409950" cy="5128953"/>
          </a:xfrm>
          <a:prstGeom prst="rect">
            <a:avLst/>
          </a:prstGeom>
          <a:noFill/>
          <a:ln w="76200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7251032" y="70586"/>
            <a:ext cx="4860612" cy="6546346"/>
          </a:xfrm>
          <a:prstGeom prst="rect">
            <a:avLst/>
          </a:prstGeom>
          <a:noFill/>
          <a:ln w="76200" cap="flat" cmpd="sng" algn="ctr">
            <a:solidFill>
              <a:srgbClr val="00B0F0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6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40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1165</TotalTime>
  <Words>1565</Words>
  <Application>Microsoft Office PowerPoint</Application>
  <PresentationFormat>Widescreen</PresentationFormat>
  <Paragraphs>324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Food Preparation and Nutrition Curriculum Mapping</vt:lpstr>
      <vt:lpstr>1. Food Commodities</vt:lpstr>
      <vt:lpstr>PowerPoint Presentation</vt:lpstr>
      <vt:lpstr>2. Principles of Nutrition</vt:lpstr>
      <vt:lpstr>PowerPoint Presentation</vt:lpstr>
      <vt:lpstr>3. Diet and Good Health</vt:lpstr>
      <vt:lpstr>PowerPoint Presentation</vt:lpstr>
      <vt:lpstr>4. The Science of Food</vt:lpstr>
      <vt:lpstr>PowerPoint Presentation</vt:lpstr>
      <vt:lpstr>PowerPoint Presentation</vt:lpstr>
      <vt:lpstr>5. Where Food Comes From</vt:lpstr>
      <vt:lpstr>PowerPoint Presentation</vt:lpstr>
      <vt:lpstr>6. Cooking and Food Preparation</vt:lpstr>
      <vt:lpstr>PowerPoint Presentation</vt:lpstr>
      <vt:lpstr>Learners must be able to plan, prepare cook and serve a number of recipes. Cooking a wide range of dishes. </vt:lpstr>
    </vt:vector>
  </TitlesOfParts>
  <Company>Aylsham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Food Preparation and Nutrition Curriculum Mapping</dc:title>
  <dc:creator>Bridgeman, Stephen</dc:creator>
  <cp:lastModifiedBy>Elwes Jane</cp:lastModifiedBy>
  <cp:revision>65</cp:revision>
  <dcterms:created xsi:type="dcterms:W3CDTF">2023-10-16T10:45:25Z</dcterms:created>
  <dcterms:modified xsi:type="dcterms:W3CDTF">2023-10-18T15:15:48Z</dcterms:modified>
</cp:coreProperties>
</file>