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86" r:id="rId4"/>
    <p:sldId id="283" r:id="rId5"/>
    <p:sldId id="291" r:id="rId6"/>
    <p:sldId id="281" r:id="rId7"/>
    <p:sldId id="275" r:id="rId8"/>
    <p:sldId id="259" r:id="rId9"/>
    <p:sldId id="288" r:id="rId10"/>
    <p:sldId id="289" r:id="rId11"/>
    <p:sldId id="292" r:id="rId12"/>
    <p:sldId id="293" r:id="rId13"/>
    <p:sldId id="261" r:id="rId14"/>
    <p:sldId id="295" r:id="rId15"/>
    <p:sldId id="294" r:id="rId16"/>
    <p:sldId id="296" r:id="rId17"/>
    <p:sldId id="270" r:id="rId18"/>
    <p:sldId id="280" r:id="rId19"/>
    <p:sldId id="277" r:id="rId20"/>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3" d="100"/>
          <a:sy n="83" d="100"/>
        </p:scale>
        <p:origin x="2994" y="108"/>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1854613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16801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8E963F-FEA8-4F2D-9043-4D78421C4724}"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646709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8E963F-FEA8-4F2D-9043-4D78421C4724}"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678083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8E963F-FEA8-4F2D-9043-4D78421C4724}" type="datetimeFigureOut">
              <a:rPr lang="en-GB" smtClean="0"/>
              <a:t>02/09/2026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030879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8E963F-FEA8-4F2D-9043-4D78421C4724}" type="datetimeFigureOut">
              <a:rPr lang="en-GB" smtClean="0"/>
              <a:t>02/09/2026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026769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8E963F-FEA8-4F2D-9043-4D78421C4724}" type="datetimeFigureOut">
              <a:rPr lang="en-GB" smtClean="0"/>
              <a:t>02/09/2026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571829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68E963F-FEA8-4F2D-9043-4D78421C4724}"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4018929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68E963F-FEA8-4F2D-9043-4D78421C4724}"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3197701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2751553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E963F-FEA8-4F2D-9043-4D78421C4724}"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64A6A9-0CAA-4B80-9C5D-13CDBC66A16D}" type="slidenum">
              <a:rPr lang="en-GB" smtClean="0"/>
              <a:t>‹#›</a:t>
            </a:fld>
            <a:endParaRPr lang="en-GB"/>
          </a:p>
        </p:txBody>
      </p:sp>
    </p:spTree>
    <p:extLst>
      <p:ext uri="{BB962C8B-B14F-4D97-AF65-F5344CB8AC3E}">
        <p14:creationId xmlns:p14="http://schemas.microsoft.com/office/powerpoint/2010/main" val="948043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868E963F-FEA8-4F2D-9043-4D78421C4724}" type="datetimeFigureOut">
              <a:rPr lang="en-GB" smtClean="0"/>
              <a:t>02/09/2026</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3F64A6A9-0CAA-4B80-9C5D-13CDBC66A16D}" type="slidenum">
              <a:rPr lang="en-GB" smtClean="0"/>
              <a:t>‹#›</a:t>
            </a:fld>
            <a:endParaRPr lang="en-GB"/>
          </a:p>
        </p:txBody>
      </p:sp>
    </p:spTree>
    <p:extLst>
      <p:ext uri="{BB962C8B-B14F-4D97-AF65-F5344CB8AC3E}">
        <p14:creationId xmlns:p14="http://schemas.microsoft.com/office/powerpoint/2010/main" val="13424669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7455" y="179385"/>
            <a:ext cx="6125379" cy="3276794"/>
          </a:xfrm>
          <a:prstGeom prst="rect">
            <a:avLst/>
          </a:prstGeom>
        </p:spPr>
        <p:txBody>
          <a:bodyPr wrap="square">
            <a:spAutoFit/>
          </a:bodyPr>
          <a:lstStyle/>
          <a:p>
            <a:pPr algn="ctr">
              <a:lnSpc>
                <a:spcPct val="107000"/>
              </a:lnSpc>
              <a:spcAft>
                <a:spcPts val="800"/>
              </a:spcAft>
            </a:pPr>
            <a:r>
              <a:rPr lang="en-GB" sz="4400" b="1" dirty="0">
                <a:ea typeface="Calibri" panose="020F0502020204030204" pitchFamily="34" charset="0"/>
                <a:cs typeface="Times New Roman" panose="02020603050405020304" pitchFamily="18" charset="0"/>
              </a:rPr>
              <a:t>Year 9</a:t>
            </a:r>
            <a:endParaRPr lang="en-GB" sz="1600" b="1" dirty="0">
              <a:ea typeface="Calibri" panose="020F0502020204030204" pitchFamily="34" charset="0"/>
              <a:cs typeface="Times New Roman" panose="02020603050405020304" pitchFamily="18" charset="0"/>
            </a:endParaRPr>
          </a:p>
          <a:p>
            <a:pPr algn="ctr">
              <a:lnSpc>
                <a:spcPct val="107000"/>
              </a:lnSpc>
              <a:spcAft>
                <a:spcPts val="800"/>
              </a:spcAft>
            </a:pPr>
            <a:r>
              <a:rPr lang="en-GB" sz="3600" b="1" dirty="0">
                <a:ea typeface="Calibri" panose="020F0502020204030204" pitchFamily="34" charset="0"/>
                <a:cs typeface="Times New Roman" panose="02020603050405020304" pitchFamily="18" charset="0"/>
              </a:rPr>
              <a:t>History Homework Booklet</a:t>
            </a:r>
            <a:endParaRPr lang="en-GB" sz="1200" b="1" dirty="0">
              <a:ea typeface="Calibri" panose="020F0502020204030204" pitchFamily="34" charset="0"/>
              <a:cs typeface="Times New Roman" panose="02020603050405020304" pitchFamily="18" charset="0"/>
            </a:endParaRPr>
          </a:p>
          <a:p>
            <a:pPr algn="ctr"/>
            <a:r>
              <a:rPr lang="en-GB" sz="3600" b="1" dirty="0">
                <a:ea typeface="Calibri" panose="020F0502020204030204" pitchFamily="34" charset="0"/>
              </a:rPr>
              <a:t>Autumn Term</a:t>
            </a:r>
          </a:p>
          <a:p>
            <a:pPr algn="ctr"/>
            <a:r>
              <a:rPr lang="en-GB" sz="3600" b="1" dirty="0">
                <a:ea typeface="Calibri" panose="020F0502020204030204" pitchFamily="34" charset="0"/>
              </a:rPr>
              <a:t>2026-27</a:t>
            </a:r>
            <a:br>
              <a:rPr lang="en-GB" sz="3600" b="1" dirty="0">
                <a:ea typeface="Calibri" panose="020F0502020204030204" pitchFamily="34" charset="0"/>
              </a:rPr>
            </a:br>
            <a:endParaRPr lang="en-GB" sz="3600" b="1" dirty="0"/>
          </a:p>
        </p:txBody>
      </p:sp>
      <p:sp>
        <p:nvSpPr>
          <p:cNvPr id="6" name="TextBox 5"/>
          <p:cNvSpPr txBox="1"/>
          <p:nvPr/>
        </p:nvSpPr>
        <p:spPr>
          <a:xfrm>
            <a:off x="887720" y="7326217"/>
            <a:ext cx="4944850" cy="1295868"/>
          </a:xfrm>
          <a:prstGeom prst="rect">
            <a:avLst/>
          </a:prstGeom>
          <a:noFill/>
        </p:spPr>
        <p:txBody>
          <a:bodyPr wrap="square" rtlCol="0">
            <a:spAutoFit/>
          </a:bodyPr>
          <a:lstStyle/>
          <a:p>
            <a:pPr>
              <a:lnSpc>
                <a:spcPct val="150000"/>
              </a:lnSpc>
            </a:pPr>
            <a:r>
              <a:rPr lang="en-GB" dirty="0"/>
              <a:t>Name:………………………………………………………………...</a:t>
            </a:r>
          </a:p>
          <a:p>
            <a:pPr>
              <a:lnSpc>
                <a:spcPct val="150000"/>
              </a:lnSpc>
            </a:pPr>
            <a:r>
              <a:rPr lang="en-GB" dirty="0"/>
              <a:t>Class: ………………………………………………………………..</a:t>
            </a:r>
          </a:p>
          <a:p>
            <a:pPr>
              <a:lnSpc>
                <a:spcPct val="150000"/>
              </a:lnSpc>
            </a:pPr>
            <a:r>
              <a:rPr lang="en-GB" dirty="0"/>
              <a:t>Teacher: …………………………………………………………..</a:t>
            </a:r>
          </a:p>
        </p:txBody>
      </p:sp>
      <p:sp>
        <p:nvSpPr>
          <p:cNvPr id="10" name="TextBox 9">
            <a:extLst>
              <a:ext uri="{FF2B5EF4-FFF2-40B4-BE49-F238E27FC236}">
                <a16:creationId xmlns:a16="http://schemas.microsoft.com/office/drawing/2014/main" id="{7B0BB819-B6AD-DEFE-64BB-9499BA9D934F}"/>
              </a:ext>
            </a:extLst>
          </p:cNvPr>
          <p:cNvSpPr txBox="1"/>
          <p:nvPr/>
        </p:nvSpPr>
        <p:spPr>
          <a:xfrm>
            <a:off x="297455" y="6456553"/>
            <a:ext cx="6560545" cy="338554"/>
          </a:xfrm>
          <a:prstGeom prst="rect">
            <a:avLst/>
          </a:prstGeom>
          <a:noFill/>
        </p:spPr>
        <p:txBody>
          <a:bodyPr wrap="square" rtlCol="0">
            <a:spAutoFit/>
          </a:bodyPr>
          <a:lstStyle/>
          <a:p>
            <a:r>
              <a:rPr lang="en-GB" sz="1600" b="1" dirty="0"/>
              <a:t>Topic 1</a:t>
            </a:r>
            <a:r>
              <a:rPr lang="en-GB" sz="1600" dirty="0"/>
              <a:t>: How different was quality of life in the USA and USSR before 1945?</a:t>
            </a:r>
          </a:p>
        </p:txBody>
      </p:sp>
      <p:pic>
        <p:nvPicPr>
          <p:cNvPr id="3" name="Picture 2">
            <a:extLst>
              <a:ext uri="{FF2B5EF4-FFF2-40B4-BE49-F238E27FC236}">
                <a16:creationId xmlns:a16="http://schemas.microsoft.com/office/drawing/2014/main" id="{5A2B6519-AFB1-FF89-6C27-490710628EC6}"/>
              </a:ext>
            </a:extLst>
          </p:cNvPr>
          <p:cNvPicPr>
            <a:picLocks noChangeAspect="1"/>
          </p:cNvPicPr>
          <p:nvPr/>
        </p:nvPicPr>
        <p:blipFill>
          <a:blip r:embed="rId2"/>
          <a:stretch>
            <a:fillRect/>
          </a:stretch>
        </p:blipFill>
        <p:spPr>
          <a:xfrm>
            <a:off x="435166" y="3130961"/>
            <a:ext cx="2655737" cy="1404232"/>
          </a:xfrm>
          <a:prstGeom prst="rect">
            <a:avLst/>
          </a:prstGeom>
        </p:spPr>
      </p:pic>
      <p:pic>
        <p:nvPicPr>
          <p:cNvPr id="11" name="Picture 2" descr="Ussr Flag Vector Red Soviet Flag Stock Vector (Royalty Free) 1504261532 |  Shutterstock">
            <a:extLst>
              <a:ext uri="{FF2B5EF4-FFF2-40B4-BE49-F238E27FC236}">
                <a16:creationId xmlns:a16="http://schemas.microsoft.com/office/drawing/2014/main" id="{6FFF1D9E-6019-B2A3-D464-47243B854D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086"/>
          <a:stretch>
            <a:fillRect/>
          </a:stretch>
        </p:blipFill>
        <p:spPr bwMode="auto">
          <a:xfrm>
            <a:off x="3826357" y="3130960"/>
            <a:ext cx="2655740" cy="140423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D08907A-42D0-1990-0E2E-29C2F6E48BD8}"/>
              </a:ext>
            </a:extLst>
          </p:cNvPr>
          <p:cNvSpPr txBox="1"/>
          <p:nvPr/>
        </p:nvSpPr>
        <p:spPr>
          <a:xfrm>
            <a:off x="3031914" y="4254865"/>
            <a:ext cx="883539" cy="707886"/>
          </a:xfrm>
          <a:prstGeom prst="rect">
            <a:avLst/>
          </a:prstGeom>
          <a:noFill/>
        </p:spPr>
        <p:txBody>
          <a:bodyPr wrap="square" rtlCol="0">
            <a:spAutoFit/>
          </a:bodyPr>
          <a:lstStyle/>
          <a:p>
            <a:pPr algn="ctr"/>
            <a:r>
              <a:rPr lang="en-GB" sz="4000" dirty="0">
                <a:latin typeface="Calibri" panose="020F0502020204030204" pitchFamily="34" charset="0"/>
                <a:ea typeface="Calibri" panose="020F0502020204030204" pitchFamily="34" charset="0"/>
                <a:cs typeface="Calibri" panose="020F0502020204030204" pitchFamily="34" charset="0"/>
              </a:rPr>
              <a:t>Vs.</a:t>
            </a:r>
          </a:p>
        </p:txBody>
      </p:sp>
      <p:pic>
        <p:nvPicPr>
          <p:cNvPr id="13" name="Picture 4" descr="Youth Culture, Higher Ed, Flappers: The Origins of Youth Culture in the  1920s">
            <a:extLst>
              <a:ext uri="{FF2B5EF4-FFF2-40B4-BE49-F238E27FC236}">
                <a16:creationId xmlns:a16="http://schemas.microsoft.com/office/drawing/2014/main" id="{13065B76-8CBC-77E9-69B5-F298153183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166" y="4793757"/>
            <a:ext cx="2673621" cy="14042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EE194C8-BB2C-048E-B6B0-08D036D0EBD3}"/>
              </a:ext>
            </a:extLst>
          </p:cNvPr>
          <p:cNvPicPr>
            <a:picLocks noChangeAspect="1"/>
          </p:cNvPicPr>
          <p:nvPr/>
        </p:nvPicPr>
        <p:blipFill>
          <a:blip r:embed="rId5"/>
          <a:stretch>
            <a:fillRect/>
          </a:stretch>
        </p:blipFill>
        <p:spPr>
          <a:xfrm>
            <a:off x="3826356" y="4793757"/>
            <a:ext cx="2596477" cy="1404232"/>
          </a:xfrm>
          <a:prstGeom prst="rect">
            <a:avLst/>
          </a:prstGeom>
        </p:spPr>
      </p:pic>
    </p:spTree>
    <p:extLst>
      <p:ext uri="{BB962C8B-B14F-4D97-AF65-F5344CB8AC3E}">
        <p14:creationId xmlns:p14="http://schemas.microsoft.com/office/powerpoint/2010/main" val="1636105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149" y="0"/>
            <a:ext cx="6488934"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1</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questions 1-14 of </a:t>
            </a:r>
            <a:r>
              <a:rPr lang="en-GB" sz="1200" b="1" dirty="0"/>
              <a:t>Topic 1</a:t>
            </a:r>
            <a:r>
              <a:rPr lang="en-GB" sz="1200" dirty="0"/>
              <a:t>: </a:t>
            </a:r>
            <a:r>
              <a:rPr lang="en-GB" sz="1200" b="1" dirty="0"/>
              <a:t>How different was quality of life in the USA and USSR before 1945?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Following your revision, complete the core knowledge test below. </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945683797"/>
              </p:ext>
            </p:extLst>
          </p:nvPr>
        </p:nvGraphicFramePr>
        <p:xfrm>
          <a:off x="125149" y="1643388"/>
          <a:ext cx="6607701" cy="7500614"/>
        </p:xfrm>
        <a:graphic>
          <a:graphicData uri="http://schemas.openxmlformats.org/drawingml/2006/table">
            <a:tbl>
              <a:tblPr firstRow="1" firstCol="1" bandRow="1">
                <a:tableStyleId>{5940675A-B579-460E-94D1-54222C63F5DA}</a:tableStyleId>
              </a:tblPr>
              <a:tblGrid>
                <a:gridCol w="552482">
                  <a:extLst>
                    <a:ext uri="{9D8B030D-6E8A-4147-A177-3AD203B41FA5}">
                      <a16:colId xmlns:a16="http://schemas.microsoft.com/office/drawing/2014/main" val="370772928"/>
                    </a:ext>
                  </a:extLst>
                </a:gridCol>
                <a:gridCol w="1983624">
                  <a:extLst>
                    <a:ext uri="{9D8B030D-6E8A-4147-A177-3AD203B41FA5}">
                      <a16:colId xmlns:a16="http://schemas.microsoft.com/office/drawing/2014/main" val="1035397825"/>
                    </a:ext>
                  </a:extLst>
                </a:gridCol>
                <a:gridCol w="4071595">
                  <a:extLst>
                    <a:ext uri="{9D8B030D-6E8A-4147-A177-3AD203B41FA5}">
                      <a16:colId xmlns:a16="http://schemas.microsoft.com/office/drawing/2014/main" val="3010476173"/>
                    </a:ext>
                  </a:extLst>
                </a:gridCol>
              </a:tblGrid>
              <a:tr h="372132">
                <a:tc>
                  <a:txBody>
                    <a:bodyPr/>
                    <a:lstStyle/>
                    <a:p>
                      <a:pPr marL="228600" algn="l">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Question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Answer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938681027"/>
                  </a:ext>
                </a:extLst>
              </a:tr>
              <a:tr h="489753">
                <a:tc>
                  <a:txBody>
                    <a:bodyPr/>
                    <a:lstStyle/>
                    <a:p>
                      <a:pPr marL="228600" algn="l">
                        <a:lnSpc>
                          <a:spcPct val="115000"/>
                        </a:lnSpc>
                        <a:spcAft>
                          <a:spcPts val="0"/>
                        </a:spcAft>
                      </a:pPr>
                      <a:r>
                        <a:rPr lang="en-GB" sz="1200" dirty="0">
                          <a:effectLst/>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year was there a revolution in Russia?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148442478"/>
                  </a:ext>
                </a:extLst>
              </a:tr>
              <a:tr h="642631">
                <a:tc>
                  <a:txBody>
                    <a:bodyPr/>
                    <a:lstStyle/>
                    <a:p>
                      <a:pPr marL="228600" algn="l">
                        <a:lnSpc>
                          <a:spcPct val="115000"/>
                        </a:lnSpc>
                        <a:spcAft>
                          <a:spcPts val="0"/>
                        </a:spcAft>
                      </a:pPr>
                      <a:r>
                        <a:rPr lang="en-GB" sz="1200" dirty="0">
                          <a:effectLst/>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communism?</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41422157"/>
                  </a:ext>
                </a:extLst>
              </a:tr>
              <a:tr h="677225">
                <a:tc>
                  <a:txBody>
                    <a:bodyPr/>
                    <a:lstStyle/>
                    <a:p>
                      <a:pPr marL="228600" algn="l">
                        <a:lnSpc>
                          <a:spcPct val="115000"/>
                        </a:lnSpc>
                        <a:spcAft>
                          <a:spcPts val="0"/>
                        </a:spcAft>
                      </a:pPr>
                      <a:r>
                        <a:rPr lang="en-GB" sz="1200" dirty="0">
                          <a:effectLst/>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solidFill>
                            <a:schemeClr val="tx1"/>
                          </a:solidFill>
                          <a:latin typeface="Calibri" panose="020F0502020204030204" pitchFamily="34" charset="0"/>
                          <a:ea typeface="Calibri" panose="020F0502020204030204" pitchFamily="34" charset="0"/>
                          <a:cs typeface="Calibri" panose="020F0502020204030204" pitchFamily="34" charset="0"/>
                        </a:rPr>
                        <a:t>What happened when collective farms were first introduced?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83659292"/>
                  </a:ext>
                </a:extLst>
              </a:tr>
              <a:tr h="531149">
                <a:tc>
                  <a:txBody>
                    <a:bodyPr/>
                    <a:lstStyle/>
                    <a:p>
                      <a:pPr marL="228600" algn="l">
                        <a:lnSpc>
                          <a:spcPct val="115000"/>
                        </a:lnSpc>
                        <a:spcAft>
                          <a:spcPts val="0"/>
                        </a:spcAft>
                      </a:pPr>
                      <a:r>
                        <a:rPr lang="en-GB" sz="1200" dirty="0">
                          <a:effectLst/>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became the leader of Russia after the revolution?</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845912598"/>
                  </a:ext>
                </a:extLst>
              </a:tr>
              <a:tr h="722153">
                <a:tc>
                  <a:txBody>
                    <a:bodyPr/>
                    <a:lstStyle/>
                    <a:p>
                      <a:pPr marL="228600" algn="l">
                        <a:lnSpc>
                          <a:spcPct val="115000"/>
                        </a:lnSpc>
                        <a:spcAft>
                          <a:spcPts val="0"/>
                        </a:spcAft>
                      </a:pPr>
                      <a:r>
                        <a:rPr lang="en-GB" sz="1200" dirty="0">
                          <a:effectLst/>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In what year did Russia become the USSR?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788458393"/>
                  </a:ext>
                </a:extLst>
              </a:tr>
              <a:tr h="780690">
                <a:tc>
                  <a:txBody>
                    <a:bodyPr/>
                    <a:lstStyle/>
                    <a:p>
                      <a:pPr marL="228600" algn="l">
                        <a:lnSpc>
                          <a:spcPct val="115000"/>
                        </a:lnSpc>
                        <a:spcAft>
                          <a:spcPts val="0"/>
                        </a:spcAft>
                      </a:pPr>
                      <a:r>
                        <a:rPr lang="en-GB" sz="1200" dirty="0">
                          <a:effectLst/>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capitalism?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573866006"/>
                  </a:ext>
                </a:extLst>
              </a:tr>
              <a:tr h="642631">
                <a:tc>
                  <a:txBody>
                    <a:bodyPr/>
                    <a:lstStyle/>
                    <a:p>
                      <a:pPr marL="228600" algn="l">
                        <a:lnSpc>
                          <a:spcPct val="115000"/>
                        </a:lnSpc>
                        <a:spcAft>
                          <a:spcPts val="0"/>
                        </a:spcAft>
                      </a:pPr>
                      <a:r>
                        <a:rPr lang="en-GB" sz="1200" dirty="0">
                          <a:effectLst/>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became leader of the USSR in 1929?</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602177381"/>
                  </a:ext>
                </a:extLst>
              </a:tr>
              <a:tr h="943657">
                <a:tc>
                  <a:txBody>
                    <a:bodyPr/>
                    <a:lstStyle/>
                    <a:p>
                      <a:pPr marL="228600" algn="l">
                        <a:lnSpc>
                          <a:spcPct val="115000"/>
                        </a:lnSpc>
                        <a:spcAft>
                          <a:spcPts val="0"/>
                        </a:spcAft>
                      </a:pPr>
                      <a:r>
                        <a:rPr lang="en-GB" sz="1200" dirty="0">
                          <a:effectLst/>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Russification?</a:t>
                      </a: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94534421"/>
                  </a:ext>
                </a:extLst>
              </a:tr>
              <a:tr h="780690">
                <a:tc>
                  <a:txBody>
                    <a:bodyPr/>
                    <a:lstStyle/>
                    <a:p>
                      <a:pPr marL="228600" algn="l">
                        <a:lnSpc>
                          <a:spcPct val="115000"/>
                        </a:lnSpc>
                        <a:spcAft>
                          <a:spcPts val="0"/>
                        </a:spcAft>
                      </a:pPr>
                      <a:r>
                        <a:rPr lang="en-GB" sz="1200" dirty="0">
                          <a:effectLst/>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Stalin’s Five-Year Plans?</a:t>
                      </a: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204619958"/>
                  </a:ext>
                </a:extLst>
              </a:tr>
              <a:tr h="917903">
                <a:tc>
                  <a:txBody>
                    <a:bodyPr/>
                    <a:lstStyle/>
                    <a:p>
                      <a:pPr marL="228600" algn="l">
                        <a:lnSpc>
                          <a:spcPct val="115000"/>
                        </a:lnSpc>
                        <a:spcAft>
                          <a:spcPts val="0"/>
                        </a:spcAft>
                      </a:pPr>
                      <a:r>
                        <a:rPr lang="en-GB" sz="1200" dirty="0">
                          <a:effectLst/>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Cheka? </a:t>
                      </a:r>
                    </a:p>
                  </a:txBody>
                  <a:tcPr marL="28154" marR="28154"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3335635426"/>
                  </a:ext>
                </a:extLst>
              </a:tr>
            </a:tbl>
          </a:graphicData>
        </a:graphic>
      </p:graphicFrame>
      <p:sp>
        <p:nvSpPr>
          <p:cNvPr id="4" name="TextBox 3"/>
          <p:cNvSpPr txBox="1"/>
          <p:nvPr/>
        </p:nvSpPr>
        <p:spPr>
          <a:xfrm>
            <a:off x="6329191" y="45771"/>
            <a:ext cx="528809" cy="246221"/>
          </a:xfrm>
          <a:prstGeom prst="rect">
            <a:avLst/>
          </a:prstGeom>
          <a:noFill/>
        </p:spPr>
        <p:txBody>
          <a:bodyPr wrap="square" rtlCol="0">
            <a:spAutoFit/>
          </a:bodyPr>
          <a:lstStyle/>
          <a:p>
            <a:r>
              <a:rPr lang="en-GB" sz="1000" dirty="0"/>
              <a:t>Page 1</a:t>
            </a:r>
          </a:p>
        </p:txBody>
      </p:sp>
    </p:spTree>
    <p:extLst>
      <p:ext uri="{BB962C8B-B14F-4D97-AF65-F5344CB8AC3E}">
        <p14:creationId xmlns:p14="http://schemas.microsoft.com/office/powerpoint/2010/main" val="1970486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A9760B9-88BE-F520-0C79-B2B9693CCFC5}"/>
              </a:ext>
            </a:extLst>
          </p:cNvPr>
          <p:cNvSpPr/>
          <p:nvPr/>
        </p:nvSpPr>
        <p:spPr>
          <a:xfrm>
            <a:off x="27543" y="-46242"/>
            <a:ext cx="6566052" cy="676467"/>
          </a:xfrm>
          <a:prstGeom prst="rect">
            <a:avLst/>
          </a:prstGeom>
        </p:spPr>
        <p:txBody>
          <a:bodyPr wrap="square">
            <a:spAutoFit/>
          </a:bodyPr>
          <a:lstStyle/>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The information below gives detail on the </a:t>
            </a:r>
            <a:r>
              <a:rPr lang="en-GB" sz="1200" b="1" u="sng" dirty="0">
                <a:latin typeface="Calibri" panose="020F0502020204030204" pitchFamily="34" charset="0"/>
                <a:ea typeface="Calibri" panose="020F0502020204030204" pitchFamily="34" charset="0"/>
                <a:cs typeface="Calibri" panose="020F0502020204030204" pitchFamily="34" charset="0"/>
              </a:rPr>
              <a:t>Russian Revolution </a:t>
            </a:r>
            <a:r>
              <a:rPr lang="en-GB" sz="1200" dirty="0">
                <a:latin typeface="Calibri" panose="020F0502020204030204" pitchFamily="34" charset="0"/>
                <a:ea typeface="Calibri" panose="020F0502020204030204" pitchFamily="34" charset="0"/>
                <a:cs typeface="Calibri" panose="020F0502020204030204" pitchFamily="34" charset="0"/>
              </a:rPr>
              <a:t>in 1917. This will help to extend your learning for this topic. Read through the information and then answer the questions which follow.</a:t>
            </a:r>
            <a:endParaRPr lang="en-GB" sz="1200" dirty="0"/>
          </a:p>
        </p:txBody>
      </p:sp>
      <p:sp>
        <p:nvSpPr>
          <p:cNvPr id="5" name="TextBox 4">
            <a:extLst>
              <a:ext uri="{FF2B5EF4-FFF2-40B4-BE49-F238E27FC236}">
                <a16:creationId xmlns:a16="http://schemas.microsoft.com/office/drawing/2014/main" id="{038B0069-BE7F-76A6-5386-040A139895D7}"/>
              </a:ext>
            </a:extLst>
          </p:cNvPr>
          <p:cNvSpPr txBox="1"/>
          <p:nvPr/>
        </p:nvSpPr>
        <p:spPr>
          <a:xfrm>
            <a:off x="6329191" y="45771"/>
            <a:ext cx="528809" cy="246221"/>
          </a:xfrm>
          <a:prstGeom prst="rect">
            <a:avLst/>
          </a:prstGeom>
          <a:noFill/>
        </p:spPr>
        <p:txBody>
          <a:bodyPr wrap="square" rtlCol="0">
            <a:spAutoFit/>
          </a:bodyPr>
          <a:lstStyle/>
          <a:p>
            <a:r>
              <a:rPr lang="en-GB" sz="1000" dirty="0"/>
              <a:t>Page 2</a:t>
            </a:r>
          </a:p>
        </p:txBody>
      </p:sp>
      <p:sp>
        <p:nvSpPr>
          <p:cNvPr id="7" name="TextBox 6">
            <a:extLst>
              <a:ext uri="{FF2B5EF4-FFF2-40B4-BE49-F238E27FC236}">
                <a16:creationId xmlns:a16="http://schemas.microsoft.com/office/drawing/2014/main" id="{03D52A22-8611-3170-89E2-98A452852FB1}"/>
              </a:ext>
            </a:extLst>
          </p:cNvPr>
          <p:cNvSpPr txBox="1"/>
          <p:nvPr/>
        </p:nvSpPr>
        <p:spPr>
          <a:xfrm>
            <a:off x="0" y="630225"/>
            <a:ext cx="6858000" cy="8640827"/>
          </a:xfrm>
          <a:prstGeom prst="rect">
            <a:avLst/>
          </a:prstGeom>
          <a:noFill/>
        </p:spPr>
        <p:txBody>
          <a:bodyPr wrap="square">
            <a:spAutoFit/>
          </a:bodyPr>
          <a:lstStyle/>
          <a:p>
            <a:pPr>
              <a:buNone/>
            </a:pPr>
            <a:r>
              <a:rPr lang="en-GB" sz="1150" b="1" dirty="0"/>
              <a:t>The Rule of the Tsar</a:t>
            </a:r>
          </a:p>
          <a:p>
            <a:pPr>
              <a:buNone/>
            </a:pPr>
            <a:r>
              <a:rPr lang="en-GB" sz="1150" dirty="0"/>
              <a:t>Before the revolution, Russia was ruled by Tsar Nicholas II, who became Tsar in 1894. He was an absolute monarch, meaning he had almost complete power over the country and did not have to answer to parliament or the people. Russia was one of the poorest countries in Europe. Most people were peasants who worked on farms and lived in difficult conditions. Factory workers in the growing cities often worked long hours for low wages in dangerous conditions. Many Russians believed that the Tsar was out of touch with ordinary people. His decision to take personal command of the Russian army during the First World War damaged his reputation further because Russia suffered heavy defeats, millions of soldiers were killed or wounded, and food and fuel became scarce. By 1917, many people had lost confidence in his leadership.</a:t>
            </a:r>
          </a:p>
          <a:p>
            <a:pPr>
              <a:buNone/>
            </a:pPr>
            <a:endParaRPr lang="en-GB" sz="1150" b="1" dirty="0"/>
          </a:p>
          <a:p>
            <a:pPr>
              <a:buNone/>
            </a:pPr>
            <a:r>
              <a:rPr lang="en-GB" sz="1150" b="1" dirty="0"/>
              <a:t>The February revolution </a:t>
            </a:r>
          </a:p>
          <a:p>
            <a:r>
              <a:rPr lang="en-GB" sz="1150" dirty="0"/>
              <a:t>In February 1917, protests broke out in Petrograd. Workers went on strike, demanding better pay, more food, and an end to the war. Thousands of women joined demonstrations protesting food shortages. The protests quickly grew larger, and soldiers who had been ordered to stop the demonstrations refused to fire on the crowds. Instead, many soldiers joined the protesters. As the situation became impossible to control, Tsar Nicholas II was forced to abdicate (give up the throne). This brought an end to more than 300 years of Romanov rule in Russia.</a:t>
            </a:r>
          </a:p>
          <a:p>
            <a:pPr>
              <a:buNone/>
            </a:pPr>
            <a:endParaRPr lang="en-GB" sz="1150" dirty="0"/>
          </a:p>
          <a:p>
            <a:r>
              <a:rPr lang="en-GB" sz="1150" b="1" dirty="0"/>
              <a:t>The Bolsheviks and the October Revolution</a:t>
            </a:r>
          </a:p>
          <a:p>
            <a:r>
              <a:rPr lang="en-GB" sz="1150" dirty="0"/>
              <a:t>The Bolsheviks were a communist party led by Vladimir Lenin. The Bolsheviks became increasingly popular because they promised to end the war, give land to peasants, and improve life for ordinary people. In October 1917, they launched a carefully planned revolution. Bolshevik forces seized important buildings, bridges, railway stations, and government offices in Petrograd with relatively little fighting. They then arrested members of the Provisional Government in the Winter Palace. This event became known as the October Revolution and marked the beginning of Bolshevik rule.</a:t>
            </a:r>
          </a:p>
          <a:p>
            <a:pPr>
              <a:buNone/>
            </a:pPr>
            <a:endParaRPr lang="en-GB" sz="1150" dirty="0"/>
          </a:p>
          <a:p>
            <a:r>
              <a:rPr lang="en-GB" sz="1150" b="1" dirty="0"/>
              <a:t>Civil War</a:t>
            </a:r>
          </a:p>
          <a:p>
            <a:r>
              <a:rPr lang="en-GB" sz="1150" dirty="0"/>
              <a:t>After the Bolsheviks took power, many groups opposed them. Between 1918 and 1921, Russia was torn apart by a brutal Civil War. The Bolshevik Red Army fought against the White Army, which was made up of groups who opposed communist rule. Several foreign countries, including Britain, France, Japan, and the United States, also sent support to the Whites because they feared the spread of communism. The war caused widespread destruction, famine, and disease. Millions of people died from fighting, starvation, and illness. In the end, the Red Army won, allowing the Bolsheviks to remain in power.</a:t>
            </a:r>
          </a:p>
          <a:p>
            <a:endParaRPr lang="en-GB" sz="1150" dirty="0"/>
          </a:p>
          <a:p>
            <a:r>
              <a:rPr lang="en-GB" sz="1150" b="1" dirty="0"/>
              <a:t>The murder of Tsar Nicholas and his family</a:t>
            </a:r>
          </a:p>
          <a:p>
            <a:r>
              <a:rPr lang="en-GB" sz="1150" dirty="0"/>
              <a:t>After abdicating, Tsar Nicholas II and his family were placed under arrest by the Bolsheviks. During the Civil War, there were fears that the White Army might rescue them and restore the monarchy. To prevent this from happening, the Tsar, his wife Alexandra, their five children, were executed by Bolsheviks on the 17 July 1918. Their deaths brought an end to the Romanov dynasty, which had ruled Russia since 1613.</a:t>
            </a:r>
          </a:p>
          <a:p>
            <a:endParaRPr lang="en-GB" sz="1150" b="1" dirty="0"/>
          </a:p>
          <a:p>
            <a:r>
              <a:rPr lang="en-GB" sz="1150" b="1" dirty="0"/>
              <a:t>Bolshevik takeover</a:t>
            </a:r>
          </a:p>
          <a:p>
            <a:r>
              <a:rPr lang="en-GB" sz="1200" dirty="0"/>
              <a:t>After winning the Civil War, the Bolsheviks established a communist government led by Lenin. They believed that land, factories, and businesses should be owned by the state rather than by private individuals. Banks and major industries were nationalised. Although the Bolsheviks claimed to rule in the interests of workers and peasants, they also used force to maintain their power. Other political parties were banned, newspapers were censored, and a secret police organisation called the Cheka arrested and executed people suspected of opposing the government. Thus began the rile of the Bolsheviks in Russia and later the USSR until 1991. </a:t>
            </a:r>
          </a:p>
        </p:txBody>
      </p:sp>
    </p:spTree>
    <p:extLst>
      <p:ext uri="{BB962C8B-B14F-4D97-AF65-F5344CB8AC3E}">
        <p14:creationId xmlns:p14="http://schemas.microsoft.com/office/powerpoint/2010/main" val="3100568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08" y="15388"/>
            <a:ext cx="6588087" cy="461665"/>
          </a:xfrm>
          <a:prstGeom prst="rect">
            <a:avLst/>
          </a:prstGeom>
        </p:spPr>
        <p:txBody>
          <a:bodyPr wrap="square">
            <a:spAutoFit/>
          </a:bodyPr>
          <a:lstStyle/>
          <a:p>
            <a:r>
              <a:rPr lang="en-GB" sz="1200" b="1" u="sng" dirty="0">
                <a:latin typeface="Calibri" panose="020F0502020204030204" pitchFamily="34" charset="0"/>
                <a:ea typeface="Calibri" panose="020F0502020204030204" pitchFamily="34" charset="0"/>
                <a:cs typeface="Calibri" panose="020F0502020204030204" pitchFamily="34" charset="0"/>
              </a:rPr>
              <a:t>Task 3</a:t>
            </a:r>
            <a:r>
              <a:rPr lang="en-GB" sz="1200" dirty="0">
                <a:latin typeface="Calibri" panose="020F0502020204030204" pitchFamily="34" charset="0"/>
                <a:ea typeface="Calibri" panose="020F0502020204030204" pitchFamily="34" charset="0"/>
                <a:cs typeface="Calibri" panose="020F0502020204030204" pitchFamily="34" charset="0"/>
              </a:rPr>
              <a:t>: Using the information on </a:t>
            </a:r>
            <a:r>
              <a:rPr lang="en-GB" sz="1200" b="1" u="sng" dirty="0">
                <a:latin typeface="Calibri" panose="020F0502020204030204" pitchFamily="34" charset="0"/>
                <a:ea typeface="Calibri" panose="020F0502020204030204" pitchFamily="34" charset="0"/>
                <a:cs typeface="Calibri" panose="020F0502020204030204" pitchFamily="34" charset="0"/>
              </a:rPr>
              <a:t>The Russian Revolution</a:t>
            </a:r>
            <a:r>
              <a:rPr lang="en-GB" sz="1200" dirty="0">
                <a:latin typeface="Calibri" panose="020F0502020204030204" pitchFamily="34" charset="0"/>
                <a:ea typeface="Calibri" panose="020F0502020204030204" pitchFamily="34" charset="0"/>
                <a:cs typeface="Calibri" panose="020F0502020204030204" pitchFamily="34" charset="0"/>
              </a:rPr>
              <a:t>, to </a:t>
            </a:r>
            <a:r>
              <a:rPr lang="en-GB" sz="1200" b="1" dirty="0">
                <a:latin typeface="Calibri" panose="020F0502020204030204" pitchFamily="34" charset="0"/>
                <a:ea typeface="Calibri" panose="020F0502020204030204" pitchFamily="34" charset="0"/>
                <a:cs typeface="Calibri" panose="020F0502020204030204" pitchFamily="34" charset="0"/>
              </a:rPr>
              <a:t>c</a:t>
            </a:r>
            <a:r>
              <a:rPr lang="en-GB" sz="1200" dirty="0">
                <a:latin typeface="Calibri" panose="020F0502020204030204" pitchFamily="34" charset="0"/>
                <a:ea typeface="Calibri" panose="020F0502020204030204" pitchFamily="34" charset="0"/>
                <a:cs typeface="Calibri" panose="020F0502020204030204" pitchFamily="34" charset="0"/>
              </a:rPr>
              <a:t>omplete the comprehension questions below.  </a:t>
            </a:r>
            <a:endParaRPr lang="en-GB" sz="1200" dirty="0"/>
          </a:p>
        </p:txBody>
      </p:sp>
      <p:sp>
        <p:nvSpPr>
          <p:cNvPr id="3" name="TextBox 2"/>
          <p:cNvSpPr txBox="1"/>
          <p:nvPr/>
        </p:nvSpPr>
        <p:spPr>
          <a:xfrm>
            <a:off x="0" y="400388"/>
            <a:ext cx="6724891" cy="8743612"/>
          </a:xfrm>
          <a:prstGeom prst="rect">
            <a:avLst/>
          </a:prstGeom>
          <a:noFill/>
        </p:spPr>
        <p:txBody>
          <a:bodyPr wrap="square" rtlCol="0">
            <a:spAutoFit/>
          </a:bodyPr>
          <a:lstStyle/>
          <a:p>
            <a:pPr>
              <a:lnSpc>
                <a:spcPct val="150000"/>
              </a:lnSpc>
            </a:pPr>
            <a:r>
              <a:rPr lang="en-GB" sz="1175" dirty="0"/>
              <a:t>1. Define the term ‘absolute monarch’. </a:t>
            </a:r>
          </a:p>
          <a:p>
            <a:pPr>
              <a:lnSpc>
                <a:spcPct val="150000"/>
              </a:lnSpc>
            </a:pPr>
            <a:r>
              <a:rPr lang="en-GB" sz="1175" dirty="0"/>
              <a:t>……………………………………………………………………………………………………………………………………………………………………</a:t>
            </a:r>
          </a:p>
          <a:p>
            <a:pPr>
              <a:lnSpc>
                <a:spcPct val="150000"/>
              </a:lnSpc>
            </a:pPr>
            <a:endParaRPr lang="en-GB" sz="1175" dirty="0"/>
          </a:p>
          <a:p>
            <a:pPr>
              <a:lnSpc>
                <a:spcPct val="150000"/>
              </a:lnSpc>
            </a:pPr>
            <a:r>
              <a:rPr lang="en-GB" sz="1175" dirty="0"/>
              <a:t>2. Give two reasons why ordinary people were unhappy with the rule of Tsar Nicholas II. </a:t>
            </a:r>
          </a:p>
          <a:p>
            <a:pPr>
              <a:lnSpc>
                <a:spcPct val="150000"/>
              </a:lnSpc>
            </a:pPr>
            <a:r>
              <a:rPr lang="en-GB" sz="1175" dirty="0"/>
              <a:t>A)………………………………………………………………………………………………………………………………………………………………</a:t>
            </a:r>
          </a:p>
          <a:p>
            <a:pPr>
              <a:lnSpc>
                <a:spcPct val="150000"/>
              </a:lnSpc>
            </a:pPr>
            <a:br>
              <a:rPr lang="en-GB" sz="1175" dirty="0"/>
            </a:br>
            <a:r>
              <a:rPr lang="en-GB" sz="1175" dirty="0"/>
              <a:t>B……………………………………………………………………………………………………………………………………………………………….</a:t>
            </a:r>
          </a:p>
          <a:p>
            <a:pPr>
              <a:lnSpc>
                <a:spcPct val="150000"/>
              </a:lnSpc>
            </a:pPr>
            <a:endParaRPr lang="en-GB" sz="1175" dirty="0"/>
          </a:p>
          <a:p>
            <a:pPr>
              <a:lnSpc>
                <a:spcPct val="150000"/>
              </a:lnSpc>
            </a:pPr>
            <a:r>
              <a:rPr lang="en-GB" sz="1175" dirty="0"/>
              <a:t>3. During the strikes in February in 1917, what did people protest for. Give two examples. </a:t>
            </a:r>
          </a:p>
          <a:p>
            <a:pPr>
              <a:lnSpc>
                <a:spcPct val="150000"/>
              </a:lnSpc>
            </a:pPr>
            <a:r>
              <a:rPr lang="en-GB" sz="1175" dirty="0"/>
              <a:t>A)………………………………………………………………………………………………………………………………………………………………</a:t>
            </a:r>
          </a:p>
          <a:p>
            <a:pPr>
              <a:lnSpc>
                <a:spcPct val="150000"/>
              </a:lnSpc>
            </a:pPr>
            <a:endParaRPr lang="en-GB" sz="1175" dirty="0"/>
          </a:p>
          <a:p>
            <a:pPr>
              <a:lnSpc>
                <a:spcPct val="150000"/>
              </a:lnSpc>
            </a:pPr>
            <a:r>
              <a:rPr lang="en-GB" sz="1175" dirty="0"/>
              <a:t>B)……………………………………………………………………………………………………………………………………………………………….</a:t>
            </a:r>
          </a:p>
          <a:p>
            <a:pPr>
              <a:lnSpc>
                <a:spcPct val="150000"/>
              </a:lnSpc>
            </a:pPr>
            <a:endParaRPr lang="en-GB" sz="1175" dirty="0"/>
          </a:p>
          <a:p>
            <a:pPr>
              <a:lnSpc>
                <a:spcPct val="150000"/>
              </a:lnSpc>
            </a:pPr>
            <a:r>
              <a:rPr lang="en-GB" sz="1175" dirty="0"/>
              <a:t>4. What happened during the protests in 1917 which forced the Tsar to abdicate (give up the throne). ………………………………………………………………………………………………………………………………………………………………………………………………………………………………………………………………………………………………………………………………………….....</a:t>
            </a:r>
          </a:p>
          <a:p>
            <a:pPr>
              <a:lnSpc>
                <a:spcPct val="150000"/>
              </a:lnSpc>
            </a:pPr>
            <a:endParaRPr lang="en-GB" sz="1175" dirty="0"/>
          </a:p>
          <a:p>
            <a:pPr>
              <a:lnSpc>
                <a:spcPct val="150000"/>
              </a:lnSpc>
            </a:pPr>
            <a:r>
              <a:rPr lang="en-GB" sz="1175" dirty="0"/>
              <a:t>5. Give two reasons why the Bolsheviks grew in popularity with ordinary people. </a:t>
            </a:r>
          </a:p>
          <a:p>
            <a:pPr>
              <a:lnSpc>
                <a:spcPct val="150000"/>
              </a:lnSpc>
            </a:pPr>
            <a:r>
              <a:rPr lang="en-GB" sz="1175" dirty="0"/>
              <a:t>A)………………………………………………………………………………………………………………………………………………………………</a:t>
            </a:r>
          </a:p>
          <a:p>
            <a:pPr>
              <a:lnSpc>
                <a:spcPct val="150000"/>
              </a:lnSpc>
            </a:pPr>
            <a:endParaRPr lang="en-GB" sz="1175" dirty="0"/>
          </a:p>
          <a:p>
            <a:pPr>
              <a:lnSpc>
                <a:spcPct val="150000"/>
              </a:lnSpc>
            </a:pPr>
            <a:r>
              <a:rPr lang="en-GB" sz="1175" dirty="0"/>
              <a:t>B)……………………………………………………………………………………………………………………………………………………………….</a:t>
            </a:r>
          </a:p>
          <a:p>
            <a:pPr marL="228600" indent="-228600">
              <a:lnSpc>
                <a:spcPct val="150000"/>
              </a:lnSpc>
              <a:buAutoNum type="arabicPeriod" startAt="6"/>
            </a:pPr>
            <a:endParaRPr lang="en-GB" sz="1175" dirty="0"/>
          </a:p>
          <a:p>
            <a:pPr>
              <a:lnSpc>
                <a:spcPct val="150000"/>
              </a:lnSpc>
            </a:pPr>
            <a:r>
              <a:rPr lang="en-GB" sz="1175" dirty="0"/>
              <a:t>6. What was the ‘White army’ during the civil war in Russia? </a:t>
            </a:r>
          </a:p>
          <a:p>
            <a:pPr>
              <a:lnSpc>
                <a:spcPct val="150000"/>
              </a:lnSpc>
            </a:pPr>
            <a:r>
              <a:rPr lang="en-GB" sz="1175" dirty="0"/>
              <a:t>………………………………………………………………………………………………………………………………………………………………...</a:t>
            </a:r>
          </a:p>
          <a:p>
            <a:pPr>
              <a:lnSpc>
                <a:spcPct val="150000"/>
              </a:lnSpc>
            </a:pPr>
            <a:endParaRPr lang="en-GB" sz="1175" dirty="0"/>
          </a:p>
          <a:p>
            <a:pPr>
              <a:lnSpc>
                <a:spcPct val="150000"/>
              </a:lnSpc>
            </a:pPr>
            <a:r>
              <a:rPr lang="en-GB" sz="1175" dirty="0"/>
              <a:t>7. Why did the Bolsheviks choose to murder Tsar Alexander and his family? </a:t>
            </a:r>
          </a:p>
          <a:p>
            <a:pPr>
              <a:lnSpc>
                <a:spcPct val="150000"/>
              </a:lnSpc>
            </a:pPr>
            <a:r>
              <a:rPr lang="en-GB" sz="1175" dirty="0"/>
              <a:t>………………………………………………………………………………………………………………………………………………………………….</a:t>
            </a:r>
          </a:p>
          <a:p>
            <a:pPr>
              <a:lnSpc>
                <a:spcPct val="150000"/>
              </a:lnSpc>
            </a:pPr>
            <a:endParaRPr lang="en-GB" sz="1175" dirty="0"/>
          </a:p>
          <a:p>
            <a:pPr>
              <a:lnSpc>
                <a:spcPct val="150000"/>
              </a:lnSpc>
            </a:pPr>
            <a:r>
              <a:rPr lang="en-GB" sz="1175" dirty="0"/>
              <a:t>8. List 3 changes the Bolsheviks made to Russia following the death of the Tsar. </a:t>
            </a:r>
          </a:p>
          <a:p>
            <a:pPr>
              <a:lnSpc>
                <a:spcPct val="150000"/>
              </a:lnSpc>
            </a:pPr>
            <a:r>
              <a:rPr lang="en-GB" sz="1175" dirty="0"/>
              <a:t>……………………………………………………………………………………………………………………………………………………………………………………………………………………………………………………………………………………………………………………………………………………………………………………………………………………………………………………………………………………………………………………...</a:t>
            </a:r>
          </a:p>
        </p:txBody>
      </p:sp>
      <p:sp>
        <p:nvSpPr>
          <p:cNvPr id="4" name="TextBox 3"/>
          <p:cNvSpPr txBox="1"/>
          <p:nvPr/>
        </p:nvSpPr>
        <p:spPr>
          <a:xfrm>
            <a:off x="6329191" y="0"/>
            <a:ext cx="528809" cy="246221"/>
          </a:xfrm>
          <a:prstGeom prst="rect">
            <a:avLst/>
          </a:prstGeom>
          <a:noFill/>
        </p:spPr>
        <p:txBody>
          <a:bodyPr wrap="square" rtlCol="0">
            <a:spAutoFit/>
          </a:bodyPr>
          <a:lstStyle/>
          <a:p>
            <a:r>
              <a:rPr lang="en-GB" sz="1000" dirty="0"/>
              <a:t>Page 3</a:t>
            </a:r>
          </a:p>
        </p:txBody>
      </p:sp>
    </p:spTree>
    <p:extLst>
      <p:ext uri="{BB962C8B-B14F-4D97-AF65-F5344CB8AC3E}">
        <p14:creationId xmlns:p14="http://schemas.microsoft.com/office/powerpoint/2010/main" val="3244648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29A2BE-BC3A-C40F-DD14-1BD82A507379}"/>
              </a:ext>
            </a:extLst>
          </p:cNvPr>
          <p:cNvSpPr txBox="1"/>
          <p:nvPr/>
        </p:nvSpPr>
        <p:spPr>
          <a:xfrm>
            <a:off x="6132421" y="0"/>
            <a:ext cx="528809" cy="246221"/>
          </a:xfrm>
          <a:prstGeom prst="rect">
            <a:avLst/>
          </a:prstGeom>
          <a:noFill/>
        </p:spPr>
        <p:txBody>
          <a:bodyPr wrap="square" rtlCol="0">
            <a:spAutoFit/>
          </a:bodyPr>
          <a:lstStyle/>
          <a:p>
            <a:r>
              <a:rPr lang="en-GB" sz="1000" dirty="0"/>
              <a:t>Page 4 </a:t>
            </a:r>
          </a:p>
        </p:txBody>
      </p:sp>
    </p:spTree>
    <p:extLst>
      <p:ext uri="{BB962C8B-B14F-4D97-AF65-F5344CB8AC3E}">
        <p14:creationId xmlns:p14="http://schemas.microsoft.com/office/powerpoint/2010/main" val="2807318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07C25-A392-90B9-A982-ED1B978C61A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EC4BD36-A907-1595-3C44-F0779274C7A6}"/>
              </a:ext>
            </a:extLst>
          </p:cNvPr>
          <p:cNvSpPr/>
          <p:nvPr/>
        </p:nvSpPr>
        <p:spPr>
          <a:xfrm>
            <a:off x="49578" y="45771"/>
            <a:ext cx="6648678"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2</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questions 1-14 of </a:t>
            </a:r>
            <a:r>
              <a:rPr lang="en-GB" sz="1200" b="1" dirty="0"/>
              <a:t>Topic 1</a:t>
            </a:r>
            <a:r>
              <a:rPr lang="en-GB" sz="1200" dirty="0"/>
              <a:t>: </a:t>
            </a:r>
            <a:r>
              <a:rPr lang="en-GB" sz="1200" b="1" dirty="0"/>
              <a:t>How different was quality of life in the USA and USSR before 1945?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Following your revision, complete the core knowledge test below. </a:t>
            </a: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DC48D030-303E-BB89-0A94-98DECF3EA14E}"/>
              </a:ext>
            </a:extLst>
          </p:cNvPr>
          <p:cNvSpPr txBox="1"/>
          <p:nvPr/>
        </p:nvSpPr>
        <p:spPr>
          <a:xfrm>
            <a:off x="6329191" y="45771"/>
            <a:ext cx="528809" cy="246221"/>
          </a:xfrm>
          <a:prstGeom prst="rect">
            <a:avLst/>
          </a:prstGeom>
          <a:noFill/>
        </p:spPr>
        <p:txBody>
          <a:bodyPr wrap="square" rtlCol="0">
            <a:spAutoFit/>
          </a:bodyPr>
          <a:lstStyle/>
          <a:p>
            <a:r>
              <a:rPr lang="en-GB" sz="1000" dirty="0"/>
              <a:t>Page 5</a:t>
            </a:r>
          </a:p>
        </p:txBody>
      </p:sp>
      <p:graphicFrame>
        <p:nvGraphicFramePr>
          <p:cNvPr id="6" name="Table 5">
            <a:extLst>
              <a:ext uri="{FF2B5EF4-FFF2-40B4-BE49-F238E27FC236}">
                <a16:creationId xmlns:a16="http://schemas.microsoft.com/office/drawing/2014/main" id="{9AB34A38-F330-1756-FE31-0884F18DBC40}"/>
              </a:ext>
            </a:extLst>
          </p:cNvPr>
          <p:cNvGraphicFramePr>
            <a:graphicFrameLocks noGrp="1"/>
          </p:cNvGraphicFramePr>
          <p:nvPr>
            <p:extLst>
              <p:ext uri="{D42A27DB-BD31-4B8C-83A1-F6EECF244321}">
                <p14:modId xmlns:p14="http://schemas.microsoft.com/office/powerpoint/2010/main" val="882471539"/>
              </p:ext>
            </p:extLst>
          </p:nvPr>
        </p:nvGraphicFramePr>
        <p:xfrm>
          <a:off x="49578" y="1643388"/>
          <a:ext cx="6808422" cy="7454843"/>
        </p:xfrm>
        <a:graphic>
          <a:graphicData uri="http://schemas.openxmlformats.org/drawingml/2006/table">
            <a:tbl>
              <a:tblPr firstRow="1" firstCol="1" bandRow="1">
                <a:tableStyleId>{5940675A-B579-460E-94D1-54222C63F5DA}</a:tableStyleId>
              </a:tblPr>
              <a:tblGrid>
                <a:gridCol w="569265">
                  <a:extLst>
                    <a:ext uri="{9D8B030D-6E8A-4147-A177-3AD203B41FA5}">
                      <a16:colId xmlns:a16="http://schemas.microsoft.com/office/drawing/2014/main" val="370772928"/>
                    </a:ext>
                  </a:extLst>
                </a:gridCol>
                <a:gridCol w="2043880">
                  <a:extLst>
                    <a:ext uri="{9D8B030D-6E8A-4147-A177-3AD203B41FA5}">
                      <a16:colId xmlns:a16="http://schemas.microsoft.com/office/drawing/2014/main" val="1035397825"/>
                    </a:ext>
                  </a:extLst>
                </a:gridCol>
                <a:gridCol w="4195277">
                  <a:extLst>
                    <a:ext uri="{9D8B030D-6E8A-4147-A177-3AD203B41FA5}">
                      <a16:colId xmlns:a16="http://schemas.microsoft.com/office/drawing/2014/main" val="3010476173"/>
                    </a:ext>
                  </a:extLst>
                </a:gridCol>
              </a:tblGrid>
              <a:tr h="332547">
                <a:tc>
                  <a:txBody>
                    <a:bodyPr/>
                    <a:lstStyle/>
                    <a:p>
                      <a:pPr marL="228600" algn="l">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Question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a:lnSpc>
                          <a:spcPct val="115000"/>
                        </a:lnSpc>
                        <a:spcAft>
                          <a:spcPts val="0"/>
                        </a:spcAf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Answer </a:t>
                      </a: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938681027"/>
                  </a:ext>
                </a:extLst>
              </a:tr>
              <a:tr h="715698">
                <a:tc>
                  <a:txBody>
                    <a:bodyPr/>
                    <a:lstStyle/>
                    <a:p>
                      <a:pPr marL="228600" algn="l">
                        <a:lnSpc>
                          <a:spcPct val="115000"/>
                        </a:lnSpc>
                        <a:spcAft>
                          <a:spcPts val="0"/>
                        </a:spcAft>
                      </a:pPr>
                      <a:r>
                        <a:rPr lang="en-GB" sz="1200" dirty="0">
                          <a:effectLst/>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were collective farms?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148442478"/>
                  </a:ext>
                </a:extLst>
              </a:tr>
              <a:tr h="631893">
                <a:tc>
                  <a:txBody>
                    <a:bodyPr/>
                    <a:lstStyle/>
                    <a:p>
                      <a:pPr marL="228600" algn="l">
                        <a:lnSpc>
                          <a:spcPct val="115000"/>
                        </a:lnSpc>
                        <a:spcAft>
                          <a:spcPts val="0"/>
                        </a:spcAft>
                      </a:pPr>
                      <a:r>
                        <a:rPr lang="en-GB" sz="1200" dirty="0">
                          <a:effectLst/>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Who became the leader of Russia after the revolution?</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41422157"/>
                  </a:ext>
                </a:extLst>
              </a:tr>
              <a:tr h="731993">
                <a:tc>
                  <a:txBody>
                    <a:bodyPr/>
                    <a:lstStyle/>
                    <a:p>
                      <a:pPr marL="228600" algn="l">
                        <a:lnSpc>
                          <a:spcPct val="115000"/>
                        </a:lnSpc>
                        <a:spcAft>
                          <a:spcPts val="0"/>
                        </a:spcAft>
                      </a:pPr>
                      <a:r>
                        <a:rPr lang="en-GB" sz="1200" dirty="0">
                          <a:effectLst/>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is the USSR?</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083659292"/>
                  </a:ext>
                </a:extLst>
              </a:tr>
              <a:tr h="669250">
                <a:tc>
                  <a:txBody>
                    <a:bodyPr/>
                    <a:lstStyle/>
                    <a:p>
                      <a:pPr marL="228600" algn="l">
                        <a:lnSpc>
                          <a:spcPct val="115000"/>
                        </a:lnSpc>
                        <a:spcAft>
                          <a:spcPts val="0"/>
                        </a:spcAft>
                      </a:pPr>
                      <a:r>
                        <a:rPr lang="en-GB" sz="1200" dirty="0">
                          <a:effectLst/>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Russification?</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845912598"/>
                  </a:ext>
                </a:extLst>
              </a:tr>
              <a:tr h="808635">
                <a:tc>
                  <a:txBody>
                    <a:bodyPr/>
                    <a:lstStyle/>
                    <a:p>
                      <a:pPr marL="228600" algn="l">
                        <a:lnSpc>
                          <a:spcPct val="115000"/>
                        </a:lnSpc>
                        <a:spcAft>
                          <a:spcPts val="0"/>
                        </a:spcAft>
                      </a:pPr>
                      <a:r>
                        <a:rPr lang="en-GB" sz="1200" dirty="0">
                          <a:effectLst/>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were Stalin’s Five-Year Plans?</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2788458393"/>
                  </a:ext>
                </a:extLst>
              </a:tr>
              <a:tr h="631893">
                <a:tc>
                  <a:txBody>
                    <a:bodyPr/>
                    <a:lstStyle/>
                    <a:p>
                      <a:pPr marL="228600" algn="l">
                        <a:lnSpc>
                          <a:spcPct val="115000"/>
                        </a:lnSpc>
                        <a:spcAft>
                          <a:spcPts val="0"/>
                        </a:spcAft>
                      </a:pPr>
                      <a:r>
                        <a:rPr lang="en-GB" sz="1200" dirty="0">
                          <a:effectLst/>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Who became leader of the USSR in 1929?</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573866006"/>
                  </a:ext>
                </a:extLst>
              </a:tr>
              <a:tr h="719131">
                <a:tc>
                  <a:txBody>
                    <a:bodyPr/>
                    <a:lstStyle/>
                    <a:p>
                      <a:pPr marL="228600" algn="l">
                        <a:lnSpc>
                          <a:spcPct val="115000"/>
                        </a:lnSpc>
                        <a:spcAft>
                          <a:spcPts val="0"/>
                        </a:spcAft>
                      </a:pPr>
                      <a:r>
                        <a:rPr lang="en-GB" sz="1200" dirty="0">
                          <a:effectLst/>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is communism?</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1602177381"/>
                  </a:ext>
                </a:extLst>
              </a:tr>
              <a:tr h="631893">
                <a:tc>
                  <a:txBody>
                    <a:bodyPr/>
                    <a:lstStyle/>
                    <a:p>
                      <a:pPr marL="228600" algn="l">
                        <a:lnSpc>
                          <a:spcPct val="115000"/>
                        </a:lnSpc>
                        <a:spcAft>
                          <a:spcPts val="0"/>
                        </a:spcAft>
                      </a:pPr>
                      <a:r>
                        <a:rPr lang="en-GB" sz="1200" dirty="0">
                          <a:effectLst/>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political party took control of Russia after 1917?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94534421"/>
                  </a:ext>
                </a:extLst>
              </a:tr>
              <a:tr h="697642">
                <a:tc>
                  <a:txBody>
                    <a:bodyPr/>
                    <a:lstStyle/>
                    <a:p>
                      <a:pPr marL="228600" algn="l">
                        <a:lnSpc>
                          <a:spcPct val="115000"/>
                        </a:lnSpc>
                        <a:spcAft>
                          <a:spcPts val="0"/>
                        </a:spcAft>
                      </a:pPr>
                      <a:r>
                        <a:rPr lang="en-GB" sz="1200" dirty="0">
                          <a:effectLst/>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is capitalism?</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4204619958"/>
                  </a:ext>
                </a:extLst>
              </a:tr>
              <a:tr h="884268">
                <a:tc>
                  <a:txBody>
                    <a:bodyPr/>
                    <a:lstStyle/>
                    <a:p>
                      <a:pPr marL="228600" algn="l">
                        <a:lnSpc>
                          <a:spcPct val="115000"/>
                        </a:lnSpc>
                        <a:spcAft>
                          <a:spcPts val="0"/>
                        </a:spcAft>
                      </a:pPr>
                      <a:r>
                        <a:rPr lang="en-GB" sz="1200" dirty="0">
                          <a:effectLst/>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Give 3 ways life improved for some Soviets under Bolshevik rule.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190" marR="56190" marT="0" marB="0"/>
                </a:tc>
                <a:extLst>
                  <a:ext uri="{0D108BD9-81ED-4DB2-BD59-A6C34878D82A}">
                    <a16:rowId xmlns:a16="http://schemas.microsoft.com/office/drawing/2014/main" val="3335635426"/>
                  </a:ext>
                </a:extLst>
              </a:tr>
            </a:tbl>
          </a:graphicData>
        </a:graphic>
      </p:graphicFrame>
    </p:spTree>
    <p:extLst>
      <p:ext uri="{BB962C8B-B14F-4D97-AF65-F5344CB8AC3E}">
        <p14:creationId xmlns:p14="http://schemas.microsoft.com/office/powerpoint/2010/main" val="3302764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D4F84B-B81E-59EA-F53A-3556073F493F}"/>
              </a:ext>
            </a:extLst>
          </p:cNvPr>
          <p:cNvSpPr txBox="1"/>
          <p:nvPr/>
        </p:nvSpPr>
        <p:spPr>
          <a:xfrm>
            <a:off x="6329191" y="45771"/>
            <a:ext cx="528809" cy="246221"/>
          </a:xfrm>
          <a:prstGeom prst="rect">
            <a:avLst/>
          </a:prstGeom>
          <a:noFill/>
        </p:spPr>
        <p:txBody>
          <a:bodyPr wrap="square" rtlCol="0">
            <a:spAutoFit/>
          </a:bodyPr>
          <a:lstStyle/>
          <a:p>
            <a:r>
              <a:rPr lang="en-GB" sz="1000" dirty="0"/>
              <a:t>Page 6</a:t>
            </a:r>
          </a:p>
        </p:txBody>
      </p:sp>
      <p:sp>
        <p:nvSpPr>
          <p:cNvPr id="2" name="TextBox 1">
            <a:extLst>
              <a:ext uri="{FF2B5EF4-FFF2-40B4-BE49-F238E27FC236}">
                <a16:creationId xmlns:a16="http://schemas.microsoft.com/office/drawing/2014/main" id="{1CA04664-8010-4662-9B4A-E28470A7E439}"/>
              </a:ext>
            </a:extLst>
          </p:cNvPr>
          <p:cNvSpPr txBox="1"/>
          <p:nvPr/>
        </p:nvSpPr>
        <p:spPr>
          <a:xfrm>
            <a:off x="0" y="0"/>
            <a:ext cx="6701742"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Task 4: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 secondary source is anything that has been created by people living after the event or the period of study. These are usually created by historians who have researched extensively. Their views are also known as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historical interpretations</a:t>
            </a:r>
            <a:r>
              <a:rPr lang="en-GB" sz="1200" dirty="0">
                <a:solidFill>
                  <a:prstClr val="black"/>
                </a:solidFill>
                <a:latin typeface="Calibri" panose="020F0502020204030204"/>
              </a:rPr>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Below is a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view of a historian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about Stalin’s Russia. Read it carefully and then complete the tasks which follow. </a:t>
            </a:r>
          </a:p>
        </p:txBody>
      </p:sp>
      <p:sp>
        <p:nvSpPr>
          <p:cNvPr id="4" name="TextBox 3">
            <a:extLst>
              <a:ext uri="{FF2B5EF4-FFF2-40B4-BE49-F238E27FC236}">
                <a16:creationId xmlns:a16="http://schemas.microsoft.com/office/drawing/2014/main" id="{1002F8C5-311D-F136-B314-A451C1DE7965}"/>
              </a:ext>
            </a:extLst>
          </p:cNvPr>
          <p:cNvSpPr txBox="1"/>
          <p:nvPr/>
        </p:nvSpPr>
        <p:spPr>
          <a:xfrm>
            <a:off x="46299" y="876768"/>
            <a:ext cx="6655443"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Interpretation 1: </a:t>
            </a:r>
            <a:r>
              <a:rPr kumimoji="0" lang="en-GB" sz="1200" b="1" i="1" u="none" strike="noStrike" kern="1200" cap="none" spc="0" normalizeH="0" baseline="0" noProof="0" dirty="0">
                <a:ln>
                  <a:noFill/>
                </a:ln>
                <a:solidFill>
                  <a:prstClr val="black"/>
                </a:solidFill>
                <a:effectLst/>
                <a:uLnTx/>
                <a:uFillTx/>
                <a:latin typeface="Calibri" panose="020F0502020204030204"/>
                <a:ea typeface="+mn-ea"/>
                <a:cs typeface="+mn-cs"/>
              </a:rPr>
              <a:t>Written by M Lynch in Russia 1894-1941, published in 2015</a:t>
            </a:r>
          </a:p>
          <a:p>
            <a:pPr lvl="0">
              <a:defRPr/>
            </a:pPr>
            <a:r>
              <a:rPr lang="en-GB" sz="1200" dirty="0"/>
              <a:t>Workers’ rights disappeared under Stalin’s industrialisation plans. Strikes were banned and demands for better pay and conditions were seen as being selfish. Food remained scarce and expensive. Nearly all workers lived in extremely overcrowded apartments that were a health hazard. Young couples with children often lived with their parents. It was usual for four or five families to share a single toilet and a single kitchen. People often had to queue to cook food or to go to the toilet.</a:t>
            </a:r>
            <a:endParaRPr kumimoji="0" lang="en-GB" sz="120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C33E7AC-1DEC-C67F-6EF3-47410BBEC5D6}"/>
              </a:ext>
            </a:extLst>
          </p:cNvPr>
          <p:cNvSpPr txBox="1"/>
          <p:nvPr/>
        </p:nvSpPr>
        <p:spPr>
          <a:xfrm>
            <a:off x="46299" y="2122868"/>
            <a:ext cx="6701742" cy="683264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Who is the author of this interpretation?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When was this interpretation written?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3. Which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of the two options below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best summarises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opinion of the historian? Circle your choice.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 Life for workers in the USSR under Stalin’s rule was difficult and his industrialisation plans               meant conditions for working class people deteriorated.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B) </a:t>
            </a:r>
            <a:r>
              <a:rPr lang="en-GB" sz="1200" dirty="0">
                <a:solidFill>
                  <a:prstClr val="black"/>
                </a:solidFill>
              </a:rPr>
              <a:t>Life for workers in the USSR under Stalin’s rule was challenging but people were able to achieve a better standard of life under communism than they had been before.</a:t>
            </a:r>
          </a:p>
          <a:p>
            <a:pPr lvl="0">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4. Which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statement from the interpretation would you use to </a:t>
            </a:r>
            <a:r>
              <a:rPr kumimoji="0" lang="en-GB" sz="1200" b="1" i="1" u="none" strike="noStrike" kern="1200" cap="none" spc="0" normalizeH="0" baseline="0" noProof="0" dirty="0">
                <a:ln>
                  <a:noFill/>
                </a:ln>
                <a:solidFill>
                  <a:prstClr val="black"/>
                </a:solidFill>
                <a:effectLst/>
                <a:uLnTx/>
                <a:uFillTx/>
                <a:latin typeface="Calibri" panose="020F0502020204030204"/>
                <a:ea typeface="+mn-ea"/>
                <a:cs typeface="+mn-cs"/>
              </a:rPr>
              <a:t>best support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view given by the historian? Circle your choice from the options below</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A)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n-US" sz="1200" b="0" i="1" u="none" strike="noStrike" kern="1200" cap="none" spc="0" normalizeH="0" baseline="0" noProof="0" dirty="0">
                <a:ln>
                  <a:noFill/>
                </a:ln>
                <a:solidFill>
                  <a:prstClr val="black"/>
                </a:solidFill>
                <a:effectLst/>
                <a:uLnTx/>
                <a:uFillTx/>
                <a:latin typeface="Calibri" panose="020F0502020204030204"/>
                <a:ea typeface="+mn-ea"/>
                <a:cs typeface="+mn-cs"/>
              </a:rPr>
              <a:t>Workers rights disappeared under Stalin’</a:t>
            </a:r>
            <a:r>
              <a:rPr lang="en-US" sz="1200" i="1" dirty="0">
                <a:solidFill>
                  <a:prstClr val="black"/>
                </a:solidFill>
                <a:latin typeface="Calibri" panose="020F0502020204030204"/>
              </a:rPr>
              <a:t>s industrialization plans</a:t>
            </a:r>
            <a:r>
              <a:rPr lang="en-US" sz="1200" dirty="0"/>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B)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lang="en-US" sz="1200" i="1" dirty="0"/>
              <a:t>Nearly all workers lived in extremely crowded apartments that were a health hazard</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	C)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lang="en-US" sz="1200" i="1" dirty="0"/>
              <a:t>demands for better pay and conditions were seen as being selfish.</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5. Based on your learning so far, do you agree with the overall view given by the historian?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Circle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from the options below.</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			A) I agree		B) I disagree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6. From your knowledge about life for workers and ordinary people in the USSR, provide an example to justify your choice to question 5. </a:t>
            </a:r>
            <a:r>
              <a:rPr lang="en-GB" sz="1200" dirty="0"/>
              <a:t>Write this in the space below. </a:t>
            </a: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r>
              <a:rPr lang="en-GB" sz="1200" dirty="0"/>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solidFill>
                  <a:prstClr val="black"/>
                </a:solidFill>
                <a:latin typeface="Calibri" panose="020F0502020204030204"/>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216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
            <a:ext cx="6857999" cy="1474506"/>
          </a:xfrm>
          <a:prstGeom prst="rect">
            <a:avLst/>
          </a:prstGeom>
        </p:spPr>
        <p:txBody>
          <a:bodyPr wrap="square">
            <a:spAutoFit/>
          </a:bodyPr>
          <a:lstStyle/>
          <a:p>
            <a:pPr algn="ct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Homework 3</a:t>
            </a: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1: </a:t>
            </a:r>
            <a:br>
              <a:rPr lang="en-GB" sz="1200" b="1"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Learn Q15-30 of </a:t>
            </a:r>
            <a:r>
              <a:rPr lang="en-GB" sz="1200" b="1" dirty="0"/>
              <a:t>Topic 1</a:t>
            </a:r>
            <a:r>
              <a:rPr lang="en-GB" sz="1200" dirty="0"/>
              <a:t>: </a:t>
            </a:r>
            <a:r>
              <a:rPr lang="en-GB" sz="1200" b="1" dirty="0"/>
              <a:t>How different was quality of life in the USA and USSR before 1945? </a:t>
            </a:r>
            <a:r>
              <a:rPr lang="en-GB" sz="1200" dirty="0">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Times New Roman" panose="02020603050405020304" pitchFamily="18" charset="0"/>
              </a:rPr>
              <a:t>Following your revision, complete the core knowledge test below. </a:t>
            </a:r>
          </a:p>
        </p:txBody>
      </p:sp>
      <p:graphicFrame>
        <p:nvGraphicFramePr>
          <p:cNvPr id="3" name="Table 2"/>
          <p:cNvGraphicFramePr>
            <a:graphicFrameLocks noGrp="1"/>
          </p:cNvGraphicFramePr>
          <p:nvPr>
            <p:extLst>
              <p:ext uri="{D42A27DB-BD31-4B8C-83A1-F6EECF244321}">
                <p14:modId xmlns:p14="http://schemas.microsoft.com/office/powerpoint/2010/main" val="1462761007"/>
              </p:ext>
            </p:extLst>
          </p:nvPr>
        </p:nvGraphicFramePr>
        <p:xfrm>
          <a:off x="104660" y="1474504"/>
          <a:ext cx="6753339" cy="7669497"/>
        </p:xfrm>
        <a:graphic>
          <a:graphicData uri="http://schemas.openxmlformats.org/drawingml/2006/table">
            <a:tbl>
              <a:tblPr firstRow="1" firstCol="1" bandRow="1">
                <a:tableStyleId>{5940675A-B579-460E-94D1-54222C63F5DA}</a:tableStyleId>
              </a:tblPr>
              <a:tblGrid>
                <a:gridCol w="489532">
                  <a:extLst>
                    <a:ext uri="{9D8B030D-6E8A-4147-A177-3AD203B41FA5}">
                      <a16:colId xmlns:a16="http://schemas.microsoft.com/office/drawing/2014/main" val="830717335"/>
                    </a:ext>
                  </a:extLst>
                </a:gridCol>
                <a:gridCol w="2402917">
                  <a:extLst>
                    <a:ext uri="{9D8B030D-6E8A-4147-A177-3AD203B41FA5}">
                      <a16:colId xmlns:a16="http://schemas.microsoft.com/office/drawing/2014/main" val="3911644366"/>
                    </a:ext>
                  </a:extLst>
                </a:gridCol>
                <a:gridCol w="3860890">
                  <a:extLst>
                    <a:ext uri="{9D8B030D-6E8A-4147-A177-3AD203B41FA5}">
                      <a16:colId xmlns:a16="http://schemas.microsoft.com/office/drawing/2014/main" val="2589291492"/>
                    </a:ext>
                  </a:extLst>
                </a:gridCol>
              </a:tblGrid>
              <a:tr h="63410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When was the Wall Street Crash?</a:t>
                      </a:r>
                    </a:p>
                  </a:txBody>
                  <a:tcPr marL="28154" marR="28154" marT="0" marB="0"/>
                </a:tc>
                <a:tc>
                  <a:txBody>
                    <a:bodyPr/>
                    <a:lstStyle/>
                    <a:p>
                      <a:pPr marL="0" lvl="0" indent="0">
                        <a:lnSpc>
                          <a:spcPct val="115000"/>
                        </a:lnSpc>
                        <a:spcAft>
                          <a:spcPts val="0"/>
                        </a:spcAft>
                        <a:buFont typeface="Symbol" panose="05050102010706020507" pitchFamily="18"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34694412"/>
                  </a:ext>
                </a:extLst>
              </a:tr>
              <a:tr h="886084">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State 3 improvements from the boom in the 1920s?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194374826"/>
                  </a:ext>
                </a:extLst>
              </a:tr>
              <a:tr h="61999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a flapper girl?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r>
                        <a:rPr lang="en-GB" sz="1200" dirty="0">
                          <a:effectLst/>
                        </a:rPr>
                        <a:t> </a:t>
                      </a:r>
                    </a:p>
                  </a:txBody>
                  <a:tcPr marL="56427" marR="56427" marT="0" marB="0"/>
                </a:tc>
                <a:extLst>
                  <a:ext uri="{0D108BD9-81ED-4DB2-BD59-A6C34878D82A}">
                    <a16:rowId xmlns:a16="http://schemas.microsoft.com/office/drawing/2014/main" val="1651267262"/>
                  </a:ext>
                </a:extLst>
              </a:tr>
              <a:tr h="723251">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Prohibition in America?</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798321002"/>
                  </a:ext>
                </a:extLst>
              </a:tr>
              <a:tr h="758121">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Wall Street Crash?</a:t>
                      </a:r>
                    </a:p>
                  </a:txBody>
                  <a:tcPr marL="28154" marR="28154" marT="0" marB="0"/>
                </a:tc>
                <a:tc>
                  <a:txBody>
                    <a:bodyPr/>
                    <a:lstStyle/>
                    <a:p>
                      <a:pPr marL="342900" lvl="0" indent="-342900">
                        <a:lnSpc>
                          <a:spcPct val="115000"/>
                        </a:lnSpc>
                        <a:spcAft>
                          <a:spcPts val="0"/>
                        </a:spcAft>
                        <a:buFont typeface="Arial" panose="020B0604020202020204" pitchFamily="34" charset="0"/>
                        <a:buChar char="•"/>
                        <a:tabLst>
                          <a:tab pos="457200" algn="l"/>
                        </a:tabLs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3720002964"/>
                  </a:ext>
                </a:extLst>
              </a:tr>
              <a:tr h="820324">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Why did so many farmers struggle financially throughout the 20s and 30s?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775129974"/>
                  </a:ext>
                </a:extLst>
              </a:tr>
              <a:tr h="866219">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were the Jim Crow Laws?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4152398145"/>
                  </a:ext>
                </a:extLst>
              </a:tr>
              <a:tr h="89735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When was the Great Depression in USA?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587936901"/>
                  </a:ext>
                </a:extLst>
              </a:tr>
              <a:tr h="762207">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Where were many native Indians forced to live in the 1930s? </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446709886"/>
                  </a:ext>
                </a:extLst>
              </a:tr>
              <a:tr h="701847">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List 1 cause of the of the Wall Street Crash?</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26211196"/>
                  </a:ext>
                </a:extLst>
              </a:tr>
            </a:tbl>
          </a:graphicData>
        </a:graphic>
      </p:graphicFrame>
      <p:sp>
        <p:nvSpPr>
          <p:cNvPr id="4" name="TextBox 3"/>
          <p:cNvSpPr txBox="1"/>
          <p:nvPr/>
        </p:nvSpPr>
        <p:spPr>
          <a:xfrm>
            <a:off x="6329191" y="0"/>
            <a:ext cx="528809" cy="246221"/>
          </a:xfrm>
          <a:prstGeom prst="rect">
            <a:avLst/>
          </a:prstGeom>
          <a:noFill/>
        </p:spPr>
        <p:txBody>
          <a:bodyPr wrap="square" rtlCol="0">
            <a:spAutoFit/>
          </a:bodyPr>
          <a:lstStyle/>
          <a:p>
            <a:r>
              <a:rPr lang="en-GB" sz="1000" dirty="0"/>
              <a:t>Page 7</a:t>
            </a:r>
          </a:p>
        </p:txBody>
      </p:sp>
    </p:spTree>
    <p:extLst>
      <p:ext uri="{BB962C8B-B14F-4D97-AF65-F5344CB8AC3E}">
        <p14:creationId xmlns:p14="http://schemas.microsoft.com/office/powerpoint/2010/main" val="4057872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3789EBA-BFA3-3DC0-DBB1-003CAB97FCB0}"/>
              </a:ext>
            </a:extLst>
          </p:cNvPr>
          <p:cNvSpPr txBox="1"/>
          <p:nvPr/>
        </p:nvSpPr>
        <p:spPr>
          <a:xfrm>
            <a:off x="0" y="481676"/>
            <a:ext cx="6858000" cy="8771632"/>
          </a:xfrm>
          <a:prstGeom prst="rect">
            <a:avLst/>
          </a:prstGeom>
          <a:noFill/>
        </p:spPr>
        <p:txBody>
          <a:bodyPr wrap="square">
            <a:spAutoFit/>
          </a:bodyPr>
          <a:lstStyle/>
          <a:p>
            <a:endParaRPr lang="en-US" sz="1200" b="1" dirty="0"/>
          </a:p>
          <a:p>
            <a:r>
              <a:rPr lang="en-US" sz="1200" b="1" dirty="0"/>
              <a:t>What is the economic boom? </a:t>
            </a:r>
          </a:p>
          <a:p>
            <a:r>
              <a:rPr lang="en-US" sz="1200" dirty="0"/>
              <a:t>After the First World War, the United States experienced a period of rapid economic (financial)  growth known as the economic boom. During the 1920s, American businesses produced more goods than ever before, new inventions changed everyday life, and many people enjoyed higher wages and a better standard of living. The country became one of the richest and most powerful economies in the world.</a:t>
            </a:r>
          </a:p>
          <a:p>
            <a:endParaRPr lang="en-US" sz="1200" b="1" dirty="0"/>
          </a:p>
          <a:p>
            <a:r>
              <a:rPr lang="en-US" sz="1200" b="1" dirty="0"/>
              <a:t>What caused the economic boom?</a:t>
            </a:r>
          </a:p>
          <a:p>
            <a:r>
              <a:rPr lang="en-US" sz="1200" dirty="0"/>
              <a:t>There were several reasons why the American economy grew so quickly during the 1920s. Firstly, the United States had suffered much less damage than many European countries during the First World War. This meant that while many European factories had been destroyed, American factories had continued producing goods and selling them overseas. This meant that American businesses made large profits and could expand after the war. Another important reason was mass production. Car manufacturer Henry Ford introduced the moving assembly line, allowing factories to produce cars much more quickly and cheaply. As production became faster, the price of goods fell, making products such as cars, refrigerators, radios, and vacuum cleaners affordable for many families.</a:t>
            </a:r>
          </a:p>
          <a:p>
            <a:endParaRPr lang="en-US" sz="1200" dirty="0"/>
          </a:p>
          <a:p>
            <a:r>
              <a:rPr lang="en-US" sz="1200" b="1" dirty="0"/>
              <a:t>How did the Boom benefit people?</a:t>
            </a:r>
          </a:p>
          <a:p>
            <a:r>
              <a:rPr lang="en-US" sz="1200" dirty="0"/>
              <a:t>The economic boom improved the lives of many Americans. Millions of people found work in factories, offices, and new industries. Wages rose for many workers, giving families more money to spend on consumer goods and entertainment. Many households were able to buy products that had previously been considered luxuries. Cars became increasingly common, giving families greater freedom to travel. Radios brought news, music, and sporting events into people's homes, while electrical appliances reduced the time needed for household chores. The boom also created new forms of entertainment. People went to cinemas, listened to jazz music, attended sporting events, and enjoyed a growing culture of leisure. This blast of culture and entertainment is often referred to a the ‘Golden 20s’.  </a:t>
            </a:r>
          </a:p>
          <a:p>
            <a:endParaRPr lang="en-US" sz="1200" dirty="0"/>
          </a:p>
          <a:p>
            <a:r>
              <a:rPr lang="en-US" sz="1200" b="1" dirty="0"/>
              <a:t>Who did not benefit?</a:t>
            </a:r>
          </a:p>
          <a:p>
            <a:r>
              <a:rPr lang="en-US" sz="1200" dirty="0"/>
              <a:t>Although many Americans became wealthier during the 1920s, not everyone shared in the economic success. Farmers faced serious problems because they produced more crops than people wanted to buy. As prices fell, many farmers struggled to make enough money and fell into debt. Many African Americans also did not benefit equally from the boom. In the southern states, segregation and discrimination limited opportunities for education, employment, and voting. Even in northern cities, where many African Americans moved during the Great Migration in search of work, they were often paid lower wages than white workers. Immigrants and many unskilled workers also found it difficult to enjoy the benefits of the boom. Some industries, such as coal mining and textiles, declined during the 1920s, leading to unemployment in certain areas. Women gained greater independence and more employment opportunities, but they were usually paid less than men and were expected to leave many jobs after marriage.</a:t>
            </a:r>
          </a:p>
          <a:p>
            <a:endParaRPr lang="en-US" sz="1200" b="1" dirty="0"/>
          </a:p>
          <a:p>
            <a:r>
              <a:rPr lang="en-US" sz="1200" b="1" dirty="0"/>
              <a:t>Why was the boom important?</a:t>
            </a:r>
          </a:p>
          <a:p>
            <a:r>
              <a:rPr lang="en-US" sz="1200" dirty="0"/>
              <a:t>The economic boom transformed American society. It encouraged new technology, changed the way goods were produced, and created a modern consumer culture where people bought more products than ever before. However, the prosperity was not shared equally, and many people borrowed money to pay for goods or invested heavily in the stock market. These weaknesses meant that the boom could not continue forever, and in 1929 the Wall Street Crash brought the period of prosperity to a sudden end, leading to the Great Depression.</a:t>
            </a:r>
            <a:endParaRPr lang="en-GB" sz="1200" dirty="0"/>
          </a:p>
        </p:txBody>
      </p:sp>
      <p:sp>
        <p:nvSpPr>
          <p:cNvPr id="5" name="Rectangle 4">
            <a:extLst>
              <a:ext uri="{FF2B5EF4-FFF2-40B4-BE49-F238E27FC236}">
                <a16:creationId xmlns:a16="http://schemas.microsoft.com/office/drawing/2014/main" id="{034564A4-2FC3-8E59-1722-85321F6C4865}"/>
              </a:ext>
            </a:extLst>
          </p:cNvPr>
          <p:cNvSpPr/>
          <p:nvPr/>
        </p:nvSpPr>
        <p:spPr>
          <a:xfrm>
            <a:off x="0" y="123110"/>
            <a:ext cx="6736047" cy="478849"/>
          </a:xfrm>
          <a:prstGeom prst="rect">
            <a:avLst/>
          </a:prstGeom>
        </p:spPr>
        <p:txBody>
          <a:bodyPr wrap="square">
            <a:spAutoFit/>
          </a:bodyPr>
          <a:lstStyle/>
          <a:p>
            <a:pPr>
              <a:lnSpc>
                <a:spcPct val="107000"/>
              </a:lnSpc>
              <a:spcAft>
                <a:spcPts val="800"/>
              </a:spcAft>
            </a:pPr>
            <a:r>
              <a:rPr lang="en-GB" sz="1200" b="1" dirty="0">
                <a:latin typeface="Calibri" panose="020F0502020204030204" pitchFamily="34" charset="0"/>
                <a:ea typeface="Calibri" panose="020F0502020204030204" pitchFamily="34" charset="0"/>
                <a:cs typeface="Calibri" panose="020F0502020204030204" pitchFamily="34" charset="0"/>
              </a:rPr>
              <a:t>Task 2:  </a:t>
            </a:r>
            <a:r>
              <a:rPr lang="en-GB" sz="1200" dirty="0">
                <a:latin typeface="Calibri" panose="020F0502020204030204" pitchFamily="34" charset="0"/>
                <a:ea typeface="Calibri" panose="020F0502020204030204" pitchFamily="34" charset="0"/>
                <a:cs typeface="Calibri" panose="020F0502020204030204" pitchFamily="34" charset="0"/>
              </a:rPr>
              <a:t>The information below gives detail on the </a:t>
            </a:r>
            <a:r>
              <a:rPr lang="en-GB" sz="1200" b="1" u="sng" dirty="0">
                <a:latin typeface="Calibri" panose="020F0502020204030204" pitchFamily="34" charset="0"/>
                <a:ea typeface="Calibri" panose="020F0502020204030204" pitchFamily="34" charset="0"/>
                <a:cs typeface="Calibri" panose="020F0502020204030204" pitchFamily="34" charset="0"/>
              </a:rPr>
              <a:t>boom in America in the 1920s</a:t>
            </a:r>
            <a:r>
              <a:rPr lang="en-GB" sz="1200" dirty="0">
                <a:latin typeface="Calibri" panose="020F0502020204030204" pitchFamily="34" charset="0"/>
                <a:ea typeface="Calibri" panose="020F0502020204030204" pitchFamily="34" charset="0"/>
                <a:cs typeface="Calibri" panose="020F0502020204030204" pitchFamily="34" charset="0"/>
              </a:rPr>
              <a:t>. This will help to extend your learning for this topic. Read through the information and then answer the questions which follow.</a:t>
            </a:r>
            <a:endParaRPr lang="en-GB" sz="1200" dirty="0"/>
          </a:p>
        </p:txBody>
      </p:sp>
      <p:sp>
        <p:nvSpPr>
          <p:cNvPr id="7" name="TextBox 6">
            <a:extLst>
              <a:ext uri="{FF2B5EF4-FFF2-40B4-BE49-F238E27FC236}">
                <a16:creationId xmlns:a16="http://schemas.microsoft.com/office/drawing/2014/main" id="{3D637934-5766-33DD-0C27-F785F3FC1CB8}"/>
              </a:ext>
            </a:extLst>
          </p:cNvPr>
          <p:cNvSpPr txBox="1"/>
          <p:nvPr/>
        </p:nvSpPr>
        <p:spPr>
          <a:xfrm>
            <a:off x="6329191" y="0"/>
            <a:ext cx="528809" cy="246221"/>
          </a:xfrm>
          <a:prstGeom prst="rect">
            <a:avLst/>
          </a:prstGeom>
          <a:noFill/>
        </p:spPr>
        <p:txBody>
          <a:bodyPr wrap="square" rtlCol="0">
            <a:spAutoFit/>
          </a:bodyPr>
          <a:lstStyle/>
          <a:p>
            <a:r>
              <a:rPr lang="en-GB" sz="1000" dirty="0"/>
              <a:t>Page 8</a:t>
            </a:r>
          </a:p>
        </p:txBody>
      </p:sp>
    </p:spTree>
    <p:extLst>
      <p:ext uri="{BB962C8B-B14F-4D97-AF65-F5344CB8AC3E}">
        <p14:creationId xmlns:p14="http://schemas.microsoft.com/office/powerpoint/2010/main" val="89806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31D9F32-832C-0F5A-E920-7828CF565DB5}"/>
              </a:ext>
            </a:extLst>
          </p:cNvPr>
          <p:cNvSpPr txBox="1"/>
          <p:nvPr/>
        </p:nvSpPr>
        <p:spPr>
          <a:xfrm>
            <a:off x="0" y="400388"/>
            <a:ext cx="6724891" cy="9014840"/>
          </a:xfrm>
          <a:prstGeom prst="rect">
            <a:avLst/>
          </a:prstGeom>
          <a:noFill/>
        </p:spPr>
        <p:txBody>
          <a:bodyPr wrap="square" rtlCol="0">
            <a:spAutoFit/>
          </a:bodyPr>
          <a:lstStyle/>
          <a:p>
            <a:pPr>
              <a:lnSpc>
                <a:spcPct val="150000"/>
              </a:lnSpc>
            </a:pPr>
            <a:r>
              <a:rPr lang="en-GB" sz="1175" dirty="0"/>
              <a:t>1. Define the term ‘economic boom’. </a:t>
            </a:r>
          </a:p>
          <a:p>
            <a:pPr>
              <a:lnSpc>
                <a:spcPct val="150000"/>
              </a:lnSpc>
            </a:pPr>
            <a:r>
              <a:rPr lang="en-GB" sz="1175" dirty="0"/>
              <a:t>……………………………………………………………………………………………………………………………………………………………………</a:t>
            </a:r>
          </a:p>
          <a:p>
            <a:pPr>
              <a:lnSpc>
                <a:spcPct val="150000"/>
              </a:lnSpc>
            </a:pPr>
            <a:endParaRPr lang="en-GB" sz="1175" dirty="0"/>
          </a:p>
          <a:p>
            <a:pPr>
              <a:lnSpc>
                <a:spcPct val="150000"/>
              </a:lnSpc>
            </a:pPr>
            <a:r>
              <a:rPr lang="en-GB" sz="1175" dirty="0"/>
              <a:t>2. State two reasons why America’s economy grew so quickly after the First World War. </a:t>
            </a:r>
          </a:p>
          <a:p>
            <a:pPr>
              <a:lnSpc>
                <a:spcPct val="150000"/>
              </a:lnSpc>
            </a:pPr>
            <a:r>
              <a:rPr lang="en-GB" sz="1175" dirty="0"/>
              <a:t>A)………………………………………………………………………………………………………………………………………………………………</a:t>
            </a:r>
          </a:p>
          <a:p>
            <a:pPr>
              <a:lnSpc>
                <a:spcPct val="150000"/>
              </a:lnSpc>
            </a:pPr>
            <a:br>
              <a:rPr lang="en-GB" sz="1175" dirty="0"/>
            </a:br>
            <a:r>
              <a:rPr lang="en-GB" sz="1175" dirty="0"/>
              <a:t>B……………………………………………………………………………………………………………………………………………………………….</a:t>
            </a:r>
          </a:p>
          <a:p>
            <a:pPr>
              <a:lnSpc>
                <a:spcPct val="150000"/>
              </a:lnSpc>
            </a:pPr>
            <a:endParaRPr lang="en-GB" sz="1175" dirty="0"/>
          </a:p>
          <a:p>
            <a:pPr>
              <a:lnSpc>
                <a:spcPct val="150000"/>
              </a:lnSpc>
            </a:pPr>
            <a:r>
              <a:rPr lang="en-GB" sz="1175" dirty="0"/>
              <a:t>3. Give two examples of how life improved for many Americans during the period of the boom. </a:t>
            </a:r>
          </a:p>
          <a:p>
            <a:pPr>
              <a:lnSpc>
                <a:spcPct val="150000"/>
              </a:lnSpc>
            </a:pPr>
            <a:r>
              <a:rPr lang="en-GB" sz="1175" dirty="0"/>
              <a:t>A)………………………………………………………………………………………………………………………………………………………………</a:t>
            </a:r>
          </a:p>
          <a:p>
            <a:pPr>
              <a:lnSpc>
                <a:spcPct val="150000"/>
              </a:lnSpc>
            </a:pPr>
            <a:endParaRPr lang="en-GB" sz="1175" dirty="0"/>
          </a:p>
          <a:p>
            <a:pPr>
              <a:lnSpc>
                <a:spcPct val="150000"/>
              </a:lnSpc>
            </a:pPr>
            <a:r>
              <a:rPr lang="en-GB" sz="1175" dirty="0"/>
              <a:t>B)……………………………………………………………………………………………………………………………………………………………….</a:t>
            </a:r>
          </a:p>
          <a:p>
            <a:pPr>
              <a:lnSpc>
                <a:spcPct val="150000"/>
              </a:lnSpc>
            </a:pPr>
            <a:endParaRPr lang="en-GB" sz="1175" dirty="0"/>
          </a:p>
          <a:p>
            <a:pPr>
              <a:lnSpc>
                <a:spcPct val="150000"/>
              </a:lnSpc>
            </a:pPr>
            <a:r>
              <a:rPr lang="en-GB" sz="1175" dirty="0"/>
              <a:t>4. Define what is meant by the term ‘Golden 20s’?</a:t>
            </a:r>
          </a:p>
          <a:p>
            <a:pPr>
              <a:lnSpc>
                <a:spcPct val="150000"/>
              </a:lnSpc>
            </a:pPr>
            <a:r>
              <a:rPr lang="en-GB" sz="1175" dirty="0"/>
              <a:t>………………………………………………………………………………………………………………………………………………………………………………………………………………………………………………………………………………………………………………………………………….....</a:t>
            </a:r>
          </a:p>
          <a:p>
            <a:pPr>
              <a:lnSpc>
                <a:spcPct val="150000"/>
              </a:lnSpc>
            </a:pPr>
            <a:endParaRPr lang="en-GB" sz="1175" dirty="0"/>
          </a:p>
          <a:p>
            <a:pPr>
              <a:lnSpc>
                <a:spcPct val="150000"/>
              </a:lnSpc>
            </a:pPr>
            <a:r>
              <a:rPr lang="en-GB" sz="1175" dirty="0"/>
              <a:t>5. Why did many farmers struggle during the boom? </a:t>
            </a:r>
          </a:p>
          <a:p>
            <a:pPr>
              <a:lnSpc>
                <a:spcPct val="150000"/>
              </a:lnSpc>
            </a:pPr>
            <a:r>
              <a:rPr lang="en-GB" sz="1175" dirty="0"/>
              <a:t>………………………………………………………………………………………………………………………………………………………………</a:t>
            </a:r>
          </a:p>
          <a:p>
            <a:pPr>
              <a:lnSpc>
                <a:spcPct val="150000"/>
              </a:lnSpc>
            </a:pPr>
            <a:endParaRPr lang="en-GB" sz="1175" dirty="0"/>
          </a:p>
          <a:p>
            <a:pPr>
              <a:lnSpc>
                <a:spcPct val="150000"/>
              </a:lnSpc>
            </a:pPr>
            <a:r>
              <a:rPr lang="en-GB" sz="1175" dirty="0"/>
              <a:t>……………………………………………………………………………………………………………………………………………………………….</a:t>
            </a:r>
          </a:p>
          <a:p>
            <a:pPr marL="228600" indent="-228600">
              <a:lnSpc>
                <a:spcPct val="150000"/>
              </a:lnSpc>
              <a:buAutoNum type="arabicPeriod" startAt="6"/>
            </a:pPr>
            <a:endParaRPr lang="en-GB" sz="1175" dirty="0"/>
          </a:p>
          <a:p>
            <a:pPr>
              <a:lnSpc>
                <a:spcPct val="150000"/>
              </a:lnSpc>
            </a:pPr>
            <a:r>
              <a:rPr lang="en-GB" sz="1175" dirty="0"/>
              <a:t>6. State two areas of life where African Americans did not receive equality during this period. </a:t>
            </a:r>
          </a:p>
          <a:p>
            <a:pPr>
              <a:lnSpc>
                <a:spcPct val="150000"/>
              </a:lnSpc>
            </a:pPr>
            <a:r>
              <a:rPr lang="en-GB" sz="1175" dirty="0"/>
              <a:t>………………………………………………………………………………………………………………………………………………………………...</a:t>
            </a:r>
          </a:p>
          <a:p>
            <a:pPr>
              <a:lnSpc>
                <a:spcPct val="150000"/>
              </a:lnSpc>
            </a:pPr>
            <a:endParaRPr lang="en-GB" sz="1175" dirty="0"/>
          </a:p>
          <a:p>
            <a:pPr>
              <a:lnSpc>
                <a:spcPct val="150000"/>
              </a:lnSpc>
            </a:pPr>
            <a:r>
              <a:rPr lang="en-GB" sz="1175" dirty="0"/>
              <a:t>7. What disadvantage did many American women continue to face? </a:t>
            </a:r>
          </a:p>
          <a:p>
            <a:pPr>
              <a:lnSpc>
                <a:spcPct val="150000"/>
              </a:lnSpc>
            </a:pPr>
            <a:r>
              <a:rPr lang="en-GB" sz="1175" dirty="0"/>
              <a:t>………………………………………………………………………………………………………………………………………………………………….</a:t>
            </a:r>
          </a:p>
          <a:p>
            <a:pPr>
              <a:lnSpc>
                <a:spcPct val="150000"/>
              </a:lnSpc>
            </a:pPr>
            <a:endParaRPr lang="en-GB" sz="1175" dirty="0"/>
          </a:p>
          <a:p>
            <a:pPr>
              <a:lnSpc>
                <a:spcPct val="150000"/>
              </a:lnSpc>
            </a:pPr>
            <a:r>
              <a:rPr lang="en-GB" sz="1175" dirty="0"/>
              <a:t>8. What two reasons help to explain why the boom could not last?  </a:t>
            </a:r>
          </a:p>
          <a:p>
            <a:pPr>
              <a:lnSpc>
                <a:spcPct val="150000"/>
              </a:lnSpc>
            </a:pPr>
            <a:r>
              <a:rPr lang="en-GB" sz="1175" dirty="0"/>
              <a:t>……………………………………………………………………………………………………………………………………………………………………………………………………………………………………………………………………………………………………………………………………………………………………………………………………………………………………………………………………………………………………………………...</a:t>
            </a:r>
          </a:p>
        </p:txBody>
      </p:sp>
      <p:sp>
        <p:nvSpPr>
          <p:cNvPr id="5" name="Rectangle 4">
            <a:extLst>
              <a:ext uri="{FF2B5EF4-FFF2-40B4-BE49-F238E27FC236}">
                <a16:creationId xmlns:a16="http://schemas.microsoft.com/office/drawing/2014/main" id="{6F41B366-FE08-7DEF-F690-3B87D986ED57}"/>
              </a:ext>
            </a:extLst>
          </p:cNvPr>
          <p:cNvSpPr/>
          <p:nvPr/>
        </p:nvSpPr>
        <p:spPr>
          <a:xfrm>
            <a:off x="0" y="123389"/>
            <a:ext cx="6588087" cy="276999"/>
          </a:xfrm>
          <a:prstGeom prst="rect">
            <a:avLst/>
          </a:prstGeom>
        </p:spPr>
        <p:txBody>
          <a:bodyPr wrap="square">
            <a:spAutoFit/>
          </a:bodyPr>
          <a:lstStyle/>
          <a:p>
            <a:r>
              <a:rPr lang="en-GB" sz="1200" b="1" u="sng" dirty="0">
                <a:latin typeface="Calibri" panose="020F0502020204030204" pitchFamily="34" charset="0"/>
                <a:ea typeface="Calibri" panose="020F0502020204030204" pitchFamily="34" charset="0"/>
                <a:cs typeface="Calibri" panose="020F0502020204030204" pitchFamily="34" charset="0"/>
              </a:rPr>
              <a:t>Task 3</a:t>
            </a:r>
            <a:r>
              <a:rPr lang="en-GB" sz="1200" dirty="0">
                <a:latin typeface="Calibri" panose="020F0502020204030204" pitchFamily="34" charset="0"/>
                <a:ea typeface="Calibri" panose="020F0502020204030204" pitchFamily="34" charset="0"/>
                <a:cs typeface="Calibri" panose="020F0502020204030204" pitchFamily="34" charset="0"/>
              </a:rPr>
              <a:t>: Using the information on </a:t>
            </a:r>
            <a:r>
              <a:rPr lang="en-GB" sz="1200" b="1" u="sng" dirty="0">
                <a:latin typeface="Calibri" panose="020F0502020204030204" pitchFamily="34" charset="0"/>
                <a:ea typeface="Calibri" panose="020F0502020204030204" pitchFamily="34" charset="0"/>
                <a:cs typeface="Calibri" panose="020F0502020204030204" pitchFamily="34" charset="0"/>
              </a:rPr>
              <a:t>boom in America</a:t>
            </a:r>
            <a:r>
              <a:rPr lang="en-GB" sz="1200" dirty="0">
                <a:latin typeface="Calibri" panose="020F0502020204030204" pitchFamily="34" charset="0"/>
                <a:ea typeface="Calibri" panose="020F0502020204030204" pitchFamily="34" charset="0"/>
                <a:cs typeface="Calibri" panose="020F0502020204030204" pitchFamily="34" charset="0"/>
              </a:rPr>
              <a:t>, to </a:t>
            </a:r>
            <a:r>
              <a:rPr lang="en-GB" sz="1200" b="1" dirty="0">
                <a:latin typeface="Calibri" panose="020F0502020204030204" pitchFamily="34" charset="0"/>
                <a:ea typeface="Calibri" panose="020F0502020204030204" pitchFamily="34" charset="0"/>
                <a:cs typeface="Calibri" panose="020F0502020204030204" pitchFamily="34" charset="0"/>
              </a:rPr>
              <a:t>c</a:t>
            </a:r>
            <a:r>
              <a:rPr lang="en-GB" sz="1200" dirty="0">
                <a:latin typeface="Calibri" panose="020F0502020204030204" pitchFamily="34" charset="0"/>
                <a:ea typeface="Calibri" panose="020F0502020204030204" pitchFamily="34" charset="0"/>
                <a:cs typeface="Calibri" panose="020F0502020204030204" pitchFamily="34" charset="0"/>
              </a:rPr>
              <a:t>omplete the comprehension questions below.  </a:t>
            </a:r>
            <a:endParaRPr lang="en-GB" sz="1200" dirty="0"/>
          </a:p>
        </p:txBody>
      </p:sp>
      <p:sp>
        <p:nvSpPr>
          <p:cNvPr id="7" name="TextBox 6">
            <a:extLst>
              <a:ext uri="{FF2B5EF4-FFF2-40B4-BE49-F238E27FC236}">
                <a16:creationId xmlns:a16="http://schemas.microsoft.com/office/drawing/2014/main" id="{40E06196-EC88-3299-9AD4-D0414682331F}"/>
              </a:ext>
            </a:extLst>
          </p:cNvPr>
          <p:cNvSpPr txBox="1"/>
          <p:nvPr/>
        </p:nvSpPr>
        <p:spPr>
          <a:xfrm>
            <a:off x="6329191" y="0"/>
            <a:ext cx="528809" cy="246221"/>
          </a:xfrm>
          <a:prstGeom prst="rect">
            <a:avLst/>
          </a:prstGeom>
          <a:noFill/>
        </p:spPr>
        <p:txBody>
          <a:bodyPr wrap="square" rtlCol="0">
            <a:spAutoFit/>
          </a:bodyPr>
          <a:lstStyle/>
          <a:p>
            <a:r>
              <a:rPr lang="en-GB" sz="1000" dirty="0"/>
              <a:t>Page 9</a:t>
            </a:r>
          </a:p>
        </p:txBody>
      </p:sp>
    </p:spTree>
    <p:extLst>
      <p:ext uri="{BB962C8B-B14F-4D97-AF65-F5344CB8AC3E}">
        <p14:creationId xmlns:p14="http://schemas.microsoft.com/office/powerpoint/2010/main" val="2634464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D82BBE-4A25-C37A-0F10-20B87B486BC9}"/>
              </a:ext>
            </a:extLst>
          </p:cNvPr>
          <p:cNvSpPr txBox="1"/>
          <p:nvPr/>
        </p:nvSpPr>
        <p:spPr>
          <a:xfrm>
            <a:off x="6169307" y="0"/>
            <a:ext cx="688694" cy="246221"/>
          </a:xfrm>
          <a:prstGeom prst="rect">
            <a:avLst/>
          </a:prstGeom>
          <a:noFill/>
        </p:spPr>
        <p:txBody>
          <a:bodyPr wrap="square" rtlCol="0">
            <a:spAutoFit/>
          </a:bodyPr>
          <a:lstStyle/>
          <a:p>
            <a:r>
              <a:rPr lang="en-GB" sz="1000" dirty="0"/>
              <a:t>Page 10</a:t>
            </a:r>
          </a:p>
        </p:txBody>
      </p:sp>
    </p:spTree>
    <p:extLst>
      <p:ext uri="{BB962C8B-B14F-4D97-AF65-F5344CB8AC3E}">
        <p14:creationId xmlns:p14="http://schemas.microsoft.com/office/powerpoint/2010/main" val="675922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9769B-A9A5-DF08-45DC-BEDC72462D5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37D4C77-7EDA-B62A-FEF0-F47074B4878C}"/>
              </a:ext>
            </a:extLst>
          </p:cNvPr>
          <p:cNvSpPr/>
          <p:nvPr/>
        </p:nvSpPr>
        <p:spPr>
          <a:xfrm>
            <a:off x="-1" y="-1"/>
            <a:ext cx="6857999" cy="1474506"/>
          </a:xfrm>
          <a:prstGeom prst="rect">
            <a:avLst/>
          </a:prstGeom>
        </p:spPr>
        <p:txBody>
          <a:bodyPr wrap="square">
            <a:spAutoFit/>
          </a:bodyPr>
          <a:lstStyle/>
          <a:p>
            <a:pPr marL="0" marR="0" lvl="0" indent="0" algn="ctr" defTabSz="457200" rtl="0" eaLnBrk="1" fontAlgn="auto" latinLnBrk="0" hangingPunct="1">
              <a:lnSpc>
                <a:spcPct val="107000"/>
              </a:lnSpc>
              <a:spcBef>
                <a:spcPts val="0"/>
              </a:spcBef>
              <a:spcAft>
                <a:spcPts val="800"/>
              </a:spcAft>
              <a:buClrTx/>
              <a:buSzTx/>
              <a:buFontTx/>
              <a:buNone/>
              <a:tabLst/>
              <a:defRPr/>
            </a:pPr>
            <a:r>
              <a:rPr kumimoji="0" lang="en-GB"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Homework 4</a:t>
            </a: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1: </a:t>
            </a:r>
            <a:b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Learn Q1-30 of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Topic 1</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How different was quality of life in the USA and USSR before 1945?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2: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Following your revision, complete the core knowledge test below. </a:t>
            </a:r>
          </a:p>
        </p:txBody>
      </p:sp>
      <p:graphicFrame>
        <p:nvGraphicFramePr>
          <p:cNvPr id="3" name="Table 2">
            <a:extLst>
              <a:ext uri="{FF2B5EF4-FFF2-40B4-BE49-F238E27FC236}">
                <a16:creationId xmlns:a16="http://schemas.microsoft.com/office/drawing/2014/main" id="{22C570CD-3704-2632-1D58-C6BB9FC26C67}"/>
              </a:ext>
            </a:extLst>
          </p:cNvPr>
          <p:cNvGraphicFramePr>
            <a:graphicFrameLocks noGrp="1"/>
          </p:cNvGraphicFramePr>
          <p:nvPr>
            <p:extLst>
              <p:ext uri="{D42A27DB-BD31-4B8C-83A1-F6EECF244321}">
                <p14:modId xmlns:p14="http://schemas.microsoft.com/office/powerpoint/2010/main" val="1283393355"/>
              </p:ext>
            </p:extLst>
          </p:nvPr>
        </p:nvGraphicFramePr>
        <p:xfrm>
          <a:off x="104660" y="1474504"/>
          <a:ext cx="6753339" cy="7576899"/>
        </p:xfrm>
        <a:graphic>
          <a:graphicData uri="http://schemas.openxmlformats.org/drawingml/2006/table">
            <a:tbl>
              <a:tblPr firstRow="1" firstCol="1" bandRow="1">
                <a:tableStyleId>{5940675A-B579-460E-94D1-54222C63F5DA}</a:tableStyleId>
              </a:tblPr>
              <a:tblGrid>
                <a:gridCol w="489532">
                  <a:extLst>
                    <a:ext uri="{9D8B030D-6E8A-4147-A177-3AD203B41FA5}">
                      <a16:colId xmlns:a16="http://schemas.microsoft.com/office/drawing/2014/main" val="830717335"/>
                    </a:ext>
                  </a:extLst>
                </a:gridCol>
                <a:gridCol w="2021686">
                  <a:extLst>
                    <a:ext uri="{9D8B030D-6E8A-4147-A177-3AD203B41FA5}">
                      <a16:colId xmlns:a16="http://schemas.microsoft.com/office/drawing/2014/main" val="3911644366"/>
                    </a:ext>
                  </a:extLst>
                </a:gridCol>
                <a:gridCol w="4242121">
                  <a:extLst>
                    <a:ext uri="{9D8B030D-6E8A-4147-A177-3AD203B41FA5}">
                      <a16:colId xmlns:a16="http://schemas.microsoft.com/office/drawing/2014/main" val="2589291492"/>
                    </a:ext>
                  </a:extLst>
                </a:gridCol>
              </a:tblGrid>
              <a:tr h="647443">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is communism?</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marL="0" lvl="0" indent="0">
                        <a:lnSpc>
                          <a:spcPct val="115000"/>
                        </a:lnSpc>
                        <a:spcAft>
                          <a:spcPts val="0"/>
                        </a:spcAft>
                        <a:buFont typeface="Symbol" panose="05050102010706020507" pitchFamily="18"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34694412"/>
                  </a:ext>
                </a:extLst>
              </a:tr>
              <a:tr h="904726">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List 2 causes of the Wall Street Crash? </a:t>
                      </a:r>
                    </a:p>
                  </a:txBody>
                  <a:tcPr marL="28154" marR="28154"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194374826"/>
                  </a:ext>
                </a:extLst>
              </a:tr>
              <a:tr h="63661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Who became leader of the USSR in 1929?</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r>
                        <a:rPr lang="en-GB" sz="1200" dirty="0">
                          <a:effectLst/>
                        </a:rPr>
                        <a:t> </a:t>
                      </a:r>
                    </a:p>
                  </a:txBody>
                  <a:tcPr marL="56427" marR="56427" marT="0" marB="0"/>
                </a:tc>
                <a:extLst>
                  <a:ext uri="{0D108BD9-81ED-4DB2-BD59-A6C34878D82A}">
                    <a16:rowId xmlns:a16="http://schemas.microsoft.com/office/drawing/2014/main" val="1651267262"/>
                  </a:ext>
                </a:extLst>
              </a:tr>
              <a:tr h="800186">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Hoovervilles?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798321002"/>
                  </a:ext>
                </a:extLst>
              </a:tr>
              <a:tr h="77407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List 2 effects of the Great Depression? </a:t>
                      </a:r>
                    </a:p>
                  </a:txBody>
                  <a:tcPr marL="28154" marR="28154" marT="0" marB="0"/>
                </a:tc>
                <a:tc>
                  <a:txBody>
                    <a:bodyPr/>
                    <a:lstStyle/>
                    <a:p>
                      <a:pPr marL="342900" lvl="0" indent="-342900">
                        <a:lnSpc>
                          <a:spcPct val="115000"/>
                        </a:lnSpc>
                        <a:spcAft>
                          <a:spcPts val="0"/>
                        </a:spcAft>
                        <a:buFont typeface="Arial" panose="020B0604020202020204" pitchFamily="34" charset="0"/>
                        <a:buChar char="•"/>
                        <a:tabLst>
                          <a:tab pos="457200" algn="l"/>
                        </a:tabLs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3720002964"/>
                  </a:ext>
                </a:extLst>
              </a:tr>
              <a:tr h="83758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is capitalism?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775129974"/>
                  </a:ext>
                </a:extLst>
              </a:tr>
              <a:tr h="88444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Name 2 groups who did not benefit from the boom of the 1920s? </a:t>
                      </a: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4152398145"/>
                  </a:ext>
                </a:extLst>
              </a:tr>
              <a:tr h="596985">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the Cheka?</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587936901"/>
                  </a:ext>
                </a:extLst>
              </a:tr>
              <a:tr h="778243">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What were the ‘roaring 20s’?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446709886"/>
                  </a:ext>
                </a:extLst>
              </a:tr>
              <a:tr h="71661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Russification?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26211196"/>
                  </a:ext>
                </a:extLst>
              </a:tr>
            </a:tbl>
          </a:graphicData>
        </a:graphic>
      </p:graphicFrame>
      <p:sp>
        <p:nvSpPr>
          <p:cNvPr id="4" name="TextBox 3">
            <a:extLst>
              <a:ext uri="{FF2B5EF4-FFF2-40B4-BE49-F238E27FC236}">
                <a16:creationId xmlns:a16="http://schemas.microsoft.com/office/drawing/2014/main" id="{F7782F50-3383-C44D-3A09-AFA228C807BE}"/>
              </a:ext>
            </a:extLst>
          </p:cNvPr>
          <p:cNvSpPr txBox="1"/>
          <p:nvPr/>
        </p:nvSpPr>
        <p:spPr>
          <a:xfrm>
            <a:off x="6204031" y="0"/>
            <a:ext cx="653970"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Page 11</a:t>
            </a:r>
          </a:p>
        </p:txBody>
      </p:sp>
    </p:spTree>
    <p:extLst>
      <p:ext uri="{BB962C8B-B14F-4D97-AF65-F5344CB8AC3E}">
        <p14:creationId xmlns:p14="http://schemas.microsoft.com/office/powerpoint/2010/main" val="2781813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134583" y="0"/>
            <a:ext cx="723418" cy="246221"/>
          </a:xfrm>
          <a:prstGeom prst="rect">
            <a:avLst/>
          </a:prstGeom>
          <a:noFill/>
        </p:spPr>
        <p:txBody>
          <a:bodyPr wrap="square" rtlCol="0">
            <a:spAutoFit/>
          </a:bodyPr>
          <a:lstStyle/>
          <a:p>
            <a:r>
              <a:rPr lang="en-GB" sz="1000" dirty="0"/>
              <a:t>Page 12</a:t>
            </a:r>
          </a:p>
        </p:txBody>
      </p:sp>
      <p:sp>
        <p:nvSpPr>
          <p:cNvPr id="2" name="TextBox 1">
            <a:extLst>
              <a:ext uri="{FF2B5EF4-FFF2-40B4-BE49-F238E27FC236}">
                <a16:creationId xmlns:a16="http://schemas.microsoft.com/office/drawing/2014/main" id="{0131EB7D-63F7-5A50-30DA-C24824E425FA}"/>
              </a:ext>
            </a:extLst>
          </p:cNvPr>
          <p:cNvSpPr txBox="1"/>
          <p:nvPr/>
        </p:nvSpPr>
        <p:spPr>
          <a:xfrm>
            <a:off x="78128" y="918976"/>
            <a:ext cx="6623613"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1200" b="1" dirty="0"/>
              <a:t>Source A: An extract from a speech by President Herbert Hoover in 1928.  </a:t>
            </a:r>
          </a:p>
          <a:p>
            <a:r>
              <a:rPr lang="en-GB" sz="1200" dirty="0"/>
              <a:t>We in America today are nearer to the financial triumph over poverty than ever before in the history of our land. The poor man is vanishing from us. Under the Republican system, our industrial output has increased as never before, and our wages have grown steadily in buying power. The American people enjoy greater access to new technology where the radio transforms the home, the cinema transforms nightlife, and cars give greater freedom </a:t>
            </a:r>
            <a:r>
              <a:rPr lang="en-GB" sz="1200"/>
              <a:t>to see the </a:t>
            </a:r>
            <a:r>
              <a:rPr lang="en-GB" sz="1200" dirty="0"/>
              <a:t>states of the US than ever before. </a:t>
            </a:r>
          </a:p>
        </p:txBody>
      </p:sp>
      <p:sp>
        <p:nvSpPr>
          <p:cNvPr id="3" name="TextBox 2">
            <a:extLst>
              <a:ext uri="{FF2B5EF4-FFF2-40B4-BE49-F238E27FC236}">
                <a16:creationId xmlns:a16="http://schemas.microsoft.com/office/drawing/2014/main" id="{26F0D5BE-3D78-E82B-8BAD-F89D427A30F6}"/>
              </a:ext>
            </a:extLst>
          </p:cNvPr>
          <p:cNvSpPr txBox="1"/>
          <p:nvPr/>
        </p:nvSpPr>
        <p:spPr>
          <a:xfrm>
            <a:off x="0" y="219235"/>
            <a:ext cx="6701742"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Task 3: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 primary source is anything that has been created by people living during the event or the period of study</a:t>
            </a:r>
            <a:r>
              <a:rPr lang="en-GB" sz="1200" dirty="0">
                <a:solidFill>
                  <a:prstClr val="black"/>
                </a:solidFill>
                <a:latin typeface="Calibri" panose="020F0502020204030204"/>
              </a:rPr>
              <a:t>.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Below is a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primary source </a:t>
            </a: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which gives information about </a:t>
            </a:r>
            <a:r>
              <a:rPr lang="en-GB" sz="1200" dirty="0">
                <a:solidFill>
                  <a:prstClr val="black"/>
                </a:solidFill>
                <a:latin typeface="Calibri" panose="020F0502020204030204"/>
              </a:rPr>
              <a:t>life in America during the 1920s.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Read it carefully and then complete the tasks which follow. </a:t>
            </a:r>
          </a:p>
        </p:txBody>
      </p:sp>
      <p:sp>
        <p:nvSpPr>
          <p:cNvPr id="4" name="TextBox 3">
            <a:extLst>
              <a:ext uri="{FF2B5EF4-FFF2-40B4-BE49-F238E27FC236}">
                <a16:creationId xmlns:a16="http://schemas.microsoft.com/office/drawing/2014/main" id="{AB9E6FD6-A89C-1B13-9B90-4291C636987B}"/>
              </a:ext>
            </a:extLst>
          </p:cNvPr>
          <p:cNvSpPr txBox="1"/>
          <p:nvPr/>
        </p:nvSpPr>
        <p:spPr>
          <a:xfrm>
            <a:off x="0" y="2172715"/>
            <a:ext cx="6701742" cy="683264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Q1. Who is the author of this </a:t>
            </a:r>
            <a:r>
              <a:rPr lang="en-GB" sz="1200" dirty="0">
                <a:solidFill>
                  <a:prstClr val="black"/>
                </a:solidFill>
                <a:latin typeface="Calibri" panose="020F0502020204030204"/>
              </a:rPr>
              <a:t>source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Q2. When was this source written?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Q3. Using the information in the source, what </a:t>
            </a:r>
            <a:r>
              <a:rPr lang="en-GB" sz="1200" dirty="0">
                <a:solidFill>
                  <a:prstClr val="black"/>
                </a:solidFill>
                <a:latin typeface="Calibri" panose="020F0502020204030204"/>
              </a:rPr>
              <a:t>impacts does the author state that the ‘boom’ is having on America? List these in the space below.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rPr>
              <a:t>Q4.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Does the author suggest that everyone in the USA benefitted from the economic boom of the 1920s?</a:t>
            </a: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 Circle </a:t>
            </a:r>
            <a:r>
              <a:rPr kumimoji="0" lang="en-US" sz="1200" i="0" u="none" strike="noStrike" kern="1200" cap="none" spc="0" normalizeH="0" baseline="0" noProof="0" dirty="0">
                <a:ln>
                  <a:noFill/>
                </a:ln>
                <a:solidFill>
                  <a:prstClr val="black"/>
                </a:solidFill>
                <a:effectLst/>
                <a:uLnTx/>
                <a:uFillTx/>
                <a:latin typeface="Calibri" panose="020F0502020204030204"/>
                <a:ea typeface="+mn-ea"/>
                <a:cs typeface="+mn-cs"/>
              </a:rPr>
              <a:t>your choice below.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		</a:t>
            </a:r>
            <a:r>
              <a:rPr lang="en-US" sz="1200" dirty="0">
                <a:solidFill>
                  <a:prstClr val="black"/>
                </a:solidFill>
                <a:latin typeface="Calibri" panose="020F0502020204030204"/>
              </a:rPr>
              <a:t>A) Everyone			B) Not everyone</a:t>
            </a:r>
            <a:endParaRPr kumimoji="0" lang="en-GB" sz="120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Q5. What evidence from the source helps to justify your decision to question 4? Copy out a sentence or a phrase from the source directly and write it in the space provided. </a:t>
            </a:r>
            <a:endParaRPr lang="en-GB" sz="1200"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Q6. From your </a:t>
            </a:r>
            <a:r>
              <a:rPr lang="en-GB" sz="1200" b="1" dirty="0"/>
              <a:t>own knowledge</a:t>
            </a:r>
            <a:r>
              <a:rPr lang="en-GB" sz="1200" dirty="0"/>
              <a:t>, state two groups that </a:t>
            </a:r>
            <a:r>
              <a:rPr lang="en-GB" sz="1200" b="1" dirty="0"/>
              <a:t>are not </a:t>
            </a:r>
            <a:r>
              <a:rPr lang="en-GB" sz="1200" dirty="0"/>
              <a:t>stated in the source  and describe why they did not benefit from the economic boom of the 1920s.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1. </a:t>
            </a: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2. </a:t>
            </a:r>
            <a:r>
              <a:rPr lang="en-GB" sz="1200" u="sng" dirty="0"/>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sng"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u="sng" dirty="0"/>
              <a:t>														</a:t>
            </a:r>
            <a:endParaRPr lang="en-GB" sz="12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p>
        </p:txBody>
      </p:sp>
    </p:spTree>
    <p:extLst>
      <p:ext uri="{BB962C8B-B14F-4D97-AF65-F5344CB8AC3E}">
        <p14:creationId xmlns:p14="http://schemas.microsoft.com/office/powerpoint/2010/main" val="1780701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19BFE-735E-8E6E-287C-C37EA4CAB2C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BDB5E5C-DE25-C531-3597-26027718F1F3}"/>
              </a:ext>
            </a:extLst>
          </p:cNvPr>
          <p:cNvSpPr/>
          <p:nvPr/>
        </p:nvSpPr>
        <p:spPr>
          <a:xfrm>
            <a:off x="-1" y="-1"/>
            <a:ext cx="6857999" cy="1474506"/>
          </a:xfrm>
          <a:prstGeom prst="rect">
            <a:avLst/>
          </a:prstGeom>
        </p:spPr>
        <p:txBody>
          <a:bodyPr wrap="square">
            <a:spAutoFit/>
          </a:bodyPr>
          <a:lstStyle/>
          <a:p>
            <a:pPr marL="0" marR="0" lvl="0" indent="0" algn="ctr" defTabSz="457200" rtl="0" eaLnBrk="1" fontAlgn="auto" latinLnBrk="0" hangingPunct="1">
              <a:lnSpc>
                <a:spcPct val="107000"/>
              </a:lnSpc>
              <a:spcBef>
                <a:spcPts val="0"/>
              </a:spcBef>
              <a:spcAft>
                <a:spcPts val="800"/>
              </a:spcAft>
              <a:buClrTx/>
              <a:buSzTx/>
              <a:buFontTx/>
              <a:buNone/>
              <a:tabLst/>
              <a:defRPr/>
            </a:pPr>
            <a:r>
              <a:rPr kumimoji="0" lang="en-GB"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Homework 5</a:t>
            </a: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1: </a:t>
            </a:r>
            <a:b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Learn Q1-30 of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Topic 1</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How different was quality of life in the USA and USSR before 1945?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core knowledge questions can be found at the back of your homework booklet.  You should use strategies like flashcards or ‘cover, write, reveal’ to help you. </a:t>
            </a:r>
            <a:endPar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Task 2: </a:t>
            </a:r>
            <a:r>
              <a:rPr kumimoji="0" lang="en-GB"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Following your revision, complete the core knowledge test below. </a:t>
            </a:r>
          </a:p>
        </p:txBody>
      </p:sp>
      <p:graphicFrame>
        <p:nvGraphicFramePr>
          <p:cNvPr id="3" name="Table 2">
            <a:extLst>
              <a:ext uri="{FF2B5EF4-FFF2-40B4-BE49-F238E27FC236}">
                <a16:creationId xmlns:a16="http://schemas.microsoft.com/office/drawing/2014/main" id="{092FF3B0-4A01-3FC7-8F97-B6B1D335F467}"/>
              </a:ext>
            </a:extLst>
          </p:cNvPr>
          <p:cNvGraphicFramePr>
            <a:graphicFrameLocks noGrp="1"/>
          </p:cNvGraphicFramePr>
          <p:nvPr>
            <p:extLst>
              <p:ext uri="{D42A27DB-BD31-4B8C-83A1-F6EECF244321}">
                <p14:modId xmlns:p14="http://schemas.microsoft.com/office/powerpoint/2010/main" val="1218757235"/>
              </p:ext>
            </p:extLst>
          </p:nvPr>
        </p:nvGraphicFramePr>
        <p:xfrm>
          <a:off x="104660" y="1474504"/>
          <a:ext cx="6753339" cy="7576899"/>
        </p:xfrm>
        <a:graphic>
          <a:graphicData uri="http://schemas.openxmlformats.org/drawingml/2006/table">
            <a:tbl>
              <a:tblPr firstRow="1" firstCol="1" bandRow="1">
                <a:tableStyleId>{5940675A-B579-460E-94D1-54222C63F5DA}</a:tableStyleId>
              </a:tblPr>
              <a:tblGrid>
                <a:gridCol w="489532">
                  <a:extLst>
                    <a:ext uri="{9D8B030D-6E8A-4147-A177-3AD203B41FA5}">
                      <a16:colId xmlns:a16="http://schemas.microsoft.com/office/drawing/2014/main" val="830717335"/>
                    </a:ext>
                  </a:extLst>
                </a:gridCol>
                <a:gridCol w="2021686">
                  <a:extLst>
                    <a:ext uri="{9D8B030D-6E8A-4147-A177-3AD203B41FA5}">
                      <a16:colId xmlns:a16="http://schemas.microsoft.com/office/drawing/2014/main" val="3911644366"/>
                    </a:ext>
                  </a:extLst>
                </a:gridCol>
                <a:gridCol w="4242121">
                  <a:extLst>
                    <a:ext uri="{9D8B030D-6E8A-4147-A177-3AD203B41FA5}">
                      <a16:colId xmlns:a16="http://schemas.microsoft.com/office/drawing/2014/main" val="2589291492"/>
                    </a:ext>
                  </a:extLst>
                </a:gridCol>
              </a:tblGrid>
              <a:tr h="647443">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Great Depression? </a:t>
                      </a:r>
                    </a:p>
                  </a:txBody>
                  <a:tcPr marL="28154" marR="28154" marT="0" marB="0"/>
                </a:tc>
                <a:tc>
                  <a:txBody>
                    <a:bodyPr/>
                    <a:lstStyle/>
                    <a:p>
                      <a:pPr marL="0" lvl="0" indent="0">
                        <a:lnSpc>
                          <a:spcPct val="115000"/>
                        </a:lnSpc>
                        <a:spcAft>
                          <a:spcPts val="0"/>
                        </a:spcAft>
                        <a:buFont typeface="Symbol" panose="05050102010706020507" pitchFamily="18" charset="2"/>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34694412"/>
                  </a:ext>
                </a:extLst>
              </a:tr>
              <a:tr h="904726">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the ‘boom’ in 1920s America?</a:t>
                      </a:r>
                    </a:p>
                    <a:p>
                      <a:pPr marL="0" indent="0">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tc>
                <a:tc>
                  <a:txBody>
                    <a:bodyPr/>
                    <a:lstStyle/>
                    <a:p>
                      <a:pPr>
                        <a:lnSpc>
                          <a:spcPct val="115000"/>
                        </a:lnSpc>
                        <a:spcAft>
                          <a:spcPts val="0"/>
                        </a:spcAft>
                      </a:pPr>
                      <a:r>
                        <a:rPr lang="en-GB"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194374826"/>
                  </a:ext>
                </a:extLst>
              </a:tr>
              <a:tr h="63661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year was there a revolution in Russia?</a:t>
                      </a:r>
                    </a:p>
                  </a:txBody>
                  <a:tcPr marL="28154" marR="28154" marT="0" marB="0"/>
                </a:tc>
                <a:tc>
                  <a:txBody>
                    <a:bodyPr/>
                    <a:lstStyle/>
                    <a:p>
                      <a:pPr>
                        <a:lnSpc>
                          <a:spcPct val="115000"/>
                        </a:lnSpc>
                        <a:spcAft>
                          <a:spcPts val="0"/>
                        </a:spcAft>
                      </a:pPr>
                      <a:r>
                        <a:rPr lang="en-GB" sz="1200" dirty="0">
                          <a:effectLst/>
                        </a:rPr>
                        <a:t> </a:t>
                      </a:r>
                    </a:p>
                  </a:txBody>
                  <a:tcPr marL="56427" marR="56427" marT="0" marB="0"/>
                </a:tc>
                <a:extLst>
                  <a:ext uri="{0D108BD9-81ED-4DB2-BD59-A6C34878D82A}">
                    <a16:rowId xmlns:a16="http://schemas.microsoft.com/office/drawing/2014/main" val="1651267262"/>
                  </a:ext>
                </a:extLst>
              </a:tr>
              <a:tr h="800186">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4</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capitalism?</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798321002"/>
                  </a:ext>
                </a:extLst>
              </a:tr>
              <a:tr h="774070">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5</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Give two effects of the Great Depression?</a:t>
                      </a:r>
                    </a:p>
                  </a:txBody>
                  <a:tcPr marL="28154" marR="28154" marT="0" marB="0"/>
                </a:tc>
                <a:tc>
                  <a:txBody>
                    <a:bodyPr/>
                    <a:lstStyle/>
                    <a:p>
                      <a:pPr marL="342900" lvl="0" indent="-342900">
                        <a:lnSpc>
                          <a:spcPct val="115000"/>
                        </a:lnSpc>
                        <a:spcAft>
                          <a:spcPts val="0"/>
                        </a:spcAft>
                        <a:buFont typeface="Arial" panose="020B0604020202020204" pitchFamily="34" charset="0"/>
                        <a:buChar char="•"/>
                        <a:tabLst>
                          <a:tab pos="457200" algn="l"/>
                        </a:tabLs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3720002964"/>
                  </a:ext>
                </a:extLst>
              </a:tr>
              <a:tr h="83758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What was prohibition in America?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775129974"/>
                  </a:ext>
                </a:extLst>
              </a:tr>
              <a:tr h="88444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7</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Stalin’s 5-year plans? </a:t>
                      </a:r>
                    </a:p>
                  </a:txBody>
                  <a:tcPr marL="28154" marR="28154" marT="0" marB="0"/>
                </a:tc>
                <a:tc>
                  <a:txBody>
                    <a:bodyPr/>
                    <a:lstStyle/>
                    <a:p>
                      <a:pPr marL="342900" lvl="0" indent="-342900">
                        <a:lnSpc>
                          <a:spcPct val="115000"/>
                        </a:lnSpc>
                        <a:spcAft>
                          <a:spcPts val="0"/>
                        </a:spcAft>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4152398145"/>
                  </a:ext>
                </a:extLst>
              </a:tr>
              <a:tr h="596985">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8</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year did Russia become the USSR?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587936901"/>
                  </a:ext>
                </a:extLst>
              </a:tr>
              <a:tr h="778243">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9</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collective farms? </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2446709886"/>
                  </a:ext>
                </a:extLst>
              </a:tr>
              <a:tr h="716612">
                <a:tc>
                  <a:txBody>
                    <a:bodyPr/>
                    <a:lstStyle/>
                    <a:p>
                      <a:pPr algn="ctr">
                        <a:lnSpc>
                          <a:spcPct val="115000"/>
                        </a:lnSpc>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happened when collective farms were first introduced?</a:t>
                      </a:r>
                    </a:p>
                  </a:txBody>
                  <a:tcPr marL="28154" marR="28154" marT="0" marB="0"/>
                </a:tc>
                <a:tc>
                  <a:txBody>
                    <a:bodyPr/>
                    <a:lstStyle/>
                    <a:p>
                      <a:pPr>
                        <a:lnSpc>
                          <a:spcPct val="115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427" marR="56427" marT="0" marB="0"/>
                </a:tc>
                <a:extLst>
                  <a:ext uri="{0D108BD9-81ED-4DB2-BD59-A6C34878D82A}">
                    <a16:rowId xmlns:a16="http://schemas.microsoft.com/office/drawing/2014/main" val="126211196"/>
                  </a:ext>
                </a:extLst>
              </a:tr>
            </a:tbl>
          </a:graphicData>
        </a:graphic>
      </p:graphicFrame>
      <p:sp>
        <p:nvSpPr>
          <p:cNvPr id="4" name="TextBox 3">
            <a:extLst>
              <a:ext uri="{FF2B5EF4-FFF2-40B4-BE49-F238E27FC236}">
                <a16:creationId xmlns:a16="http://schemas.microsoft.com/office/drawing/2014/main" id="{607A421A-1422-D600-8508-D706F5FD759C}"/>
              </a:ext>
            </a:extLst>
          </p:cNvPr>
          <p:cNvSpPr txBox="1"/>
          <p:nvPr/>
        </p:nvSpPr>
        <p:spPr>
          <a:xfrm>
            <a:off x="6261905" y="0"/>
            <a:ext cx="596096"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Page 13</a:t>
            </a:r>
          </a:p>
        </p:txBody>
      </p:sp>
    </p:spTree>
    <p:extLst>
      <p:ext uri="{BB962C8B-B14F-4D97-AF65-F5344CB8AC3E}">
        <p14:creationId xmlns:p14="http://schemas.microsoft.com/office/powerpoint/2010/main" val="1264122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446A92-EDE2-2B90-E877-1165C32FEB5D}"/>
              </a:ext>
            </a:extLst>
          </p:cNvPr>
          <p:cNvSpPr txBox="1"/>
          <p:nvPr/>
        </p:nvSpPr>
        <p:spPr>
          <a:xfrm>
            <a:off x="6157733" y="0"/>
            <a:ext cx="700268" cy="246221"/>
          </a:xfrm>
          <a:prstGeom prst="rect">
            <a:avLst/>
          </a:prstGeom>
          <a:noFill/>
        </p:spPr>
        <p:txBody>
          <a:bodyPr wrap="square" rtlCol="0">
            <a:spAutoFit/>
          </a:bodyPr>
          <a:lstStyle/>
          <a:p>
            <a:r>
              <a:rPr lang="en-GB" sz="1000" dirty="0"/>
              <a:t>Page 14</a:t>
            </a:r>
          </a:p>
        </p:txBody>
      </p:sp>
      <p:sp>
        <p:nvSpPr>
          <p:cNvPr id="4" name="TextBox 3">
            <a:extLst>
              <a:ext uri="{FF2B5EF4-FFF2-40B4-BE49-F238E27FC236}">
                <a16:creationId xmlns:a16="http://schemas.microsoft.com/office/drawing/2014/main" id="{3F992831-6585-B53C-CCA3-6ADCEE2AE706}"/>
              </a:ext>
            </a:extLst>
          </p:cNvPr>
          <p:cNvSpPr txBox="1"/>
          <p:nvPr/>
        </p:nvSpPr>
        <p:spPr>
          <a:xfrm>
            <a:off x="44127" y="857630"/>
            <a:ext cx="6769743" cy="8459990"/>
          </a:xfrm>
          <a:prstGeom prst="rect">
            <a:avLst/>
          </a:prstGeom>
          <a:noFill/>
        </p:spPr>
        <p:txBody>
          <a:bodyPr wrap="square">
            <a:spAutoFit/>
          </a:bodyPr>
          <a:lstStyle/>
          <a:p>
            <a:pPr>
              <a:buNone/>
            </a:pPr>
            <a:r>
              <a:rPr lang="en-GB" sz="1400" b="1" dirty="0"/>
              <a:t>Standard of Living</a:t>
            </a:r>
          </a:p>
          <a:p>
            <a:pPr>
              <a:buNone/>
            </a:pPr>
            <a:r>
              <a:rPr lang="en-GB" sz="1200" dirty="0"/>
              <a:t>In the USA, many people experienced a higher standard of living during the 1920s. New inventions such as cars, radios, refrigerators, vacuum cleaners and washing machines became more affordable, especially for middle-class families. Mass production made consumer goods cheaper and more widely available. However, not everyone benefited. Farmers often struggled with low prices, many African Americans faced discrimination and poverty. Then the Wall Street Crash of 1929 led to the Great Depression. Millions of Americans lost their jobs, businesses closed, and many families went hungry. In the USSR, living standards were generally lower. There were fewer consumer goods, food shortages were common, and many people lived in overcrowded housing. Instead of individuals becoming rich, the state decided how resources should be used and what factories should produce. This meant there were fewer extremely wealthy people, but there were also fewer opportunities for ordinary citizens to improve their own financial situation. Most people had fewer possessions than those in the USA. However, the government aimed to provide everyone with work, education and healthcare. Although life was often difficult, unemployment was almost eliminated because the state controlled the economy and guaranteed jobs.</a:t>
            </a:r>
          </a:p>
          <a:p>
            <a:pPr>
              <a:buNone/>
            </a:pPr>
            <a:endParaRPr lang="en-GB" sz="1200" dirty="0"/>
          </a:p>
          <a:p>
            <a:pPr>
              <a:buNone/>
            </a:pPr>
            <a:r>
              <a:rPr lang="en-GB" sz="1400" b="1" dirty="0"/>
              <a:t>Equality Between People</a:t>
            </a:r>
          </a:p>
          <a:p>
            <a:pPr>
              <a:buNone/>
            </a:pPr>
            <a:r>
              <a:rPr lang="en-GB" sz="1200" dirty="0"/>
              <a:t>The USSR claimed to be creating a society where everyone was equal. Private ownership of large businesses and land was abolished, and wealth was shared more evenly than in the USA. Men and women officially had equal rights to work and education, and the government encouraged women to take jobs in factories and professions. However, true equality did not exist because members of the Communist Party often received better housing, shops and healthcare than ordinary citizens. In the USA, people had greater opportunities to become successful through hard work or business, but there were much larger differences between rich and poor. For example, big business owners could become extremely rich, while millions of other unskilled workers earned low wages. Equality was also limited by discrimination. African Americans experienced segregation and racism, particularly in the southern states</a:t>
            </a:r>
          </a:p>
          <a:p>
            <a:pPr>
              <a:buNone/>
            </a:pPr>
            <a:r>
              <a:rPr lang="en-GB" sz="1200" dirty="0"/>
              <a:t>.</a:t>
            </a:r>
          </a:p>
          <a:p>
            <a:pPr>
              <a:buNone/>
            </a:pPr>
            <a:r>
              <a:rPr lang="en-GB" sz="1400" b="1" dirty="0"/>
              <a:t>Freedom of Choice</a:t>
            </a:r>
          </a:p>
          <a:p>
            <a:pPr>
              <a:buNone/>
            </a:pPr>
            <a:r>
              <a:rPr lang="en-GB" sz="1200" dirty="0"/>
              <a:t>People in the USA generally enjoyed much greater freedom of choice than those living in the USSR. Americans could choose where to work, what newspapers to read, which political party to support, and what products to buy. Elections allowed people to vote for different political parties, and freedom of speech meant citizens could usually criticise the government without fear of arrest. In contrast, the USSR was a one-party state ruled by the Communist Party under Joseph Stalin. They controlled newspapers, radio and books through censorship (strict editing), and criticism of the government was dangerous. Many people who opposed Stalin, or were suspected of opposing him, were arrested, imprisoned or sent to labour camps. The state also decided many aspects of people's lives, including where they worked and what jobs they needed to do.</a:t>
            </a:r>
          </a:p>
          <a:p>
            <a:pPr>
              <a:buNone/>
            </a:pPr>
            <a:endParaRPr lang="en-GB" sz="1200" dirty="0"/>
          </a:p>
          <a:p>
            <a:pPr>
              <a:buNone/>
            </a:pPr>
            <a:r>
              <a:rPr lang="en-GB" sz="1400" b="1" dirty="0"/>
              <a:t>Overall Comparison</a:t>
            </a:r>
          </a:p>
          <a:p>
            <a:pPr>
              <a:buNone/>
            </a:pPr>
            <a:r>
              <a:rPr lang="en-GB" sz="1200" dirty="0"/>
              <a:t>Overall, the USA and the USSR offered very different ways of life during the inter-war period. The USA generally provided greater personal freedom, more consumer choice and the opportunity to become wealthy, but society was less equal and many people suffered during the Great Depression. The USSR placed greater importance on equality, full employment and state support, but these came with strict government control, limited personal freedoms and a lower standard of living. Both countries reflected two very different political and economic systems: capitalism in the USA and communism in the USSR.</a:t>
            </a:r>
          </a:p>
        </p:txBody>
      </p:sp>
      <p:sp>
        <p:nvSpPr>
          <p:cNvPr id="2" name="TextBox 1">
            <a:extLst>
              <a:ext uri="{FF2B5EF4-FFF2-40B4-BE49-F238E27FC236}">
                <a16:creationId xmlns:a16="http://schemas.microsoft.com/office/drawing/2014/main" id="{46D2D9D2-0A71-57FE-499C-A9469C12F151}"/>
              </a:ext>
            </a:extLst>
          </p:cNvPr>
          <p:cNvSpPr txBox="1"/>
          <p:nvPr/>
        </p:nvSpPr>
        <p:spPr>
          <a:xfrm>
            <a:off x="88254" y="118966"/>
            <a:ext cx="6681487" cy="738664"/>
          </a:xfrm>
          <a:prstGeom prst="rect">
            <a:avLst/>
          </a:prstGeom>
          <a:noFill/>
        </p:spPr>
        <p:txBody>
          <a:bodyPr wrap="square" rtlCol="0">
            <a:spAutoFit/>
          </a:bodyPr>
          <a:lstStyle/>
          <a:p>
            <a:r>
              <a:rPr lang="en-US" sz="1400" b="1" dirty="0"/>
              <a:t>Task 3: R</a:t>
            </a:r>
            <a:r>
              <a:rPr lang="en-US" sz="1400" dirty="0"/>
              <a:t>ead through the information below on the </a:t>
            </a:r>
            <a:r>
              <a:rPr lang="en-US" sz="1400" b="1" dirty="0"/>
              <a:t>Differences in life for people in America and the Soviet Union in the inter-war period.</a:t>
            </a:r>
            <a:r>
              <a:rPr lang="en-US" sz="1400" dirty="0"/>
              <a:t> Use it to complete the activities on PG 15. </a:t>
            </a:r>
            <a:endParaRPr lang="en-GB" sz="1400" dirty="0"/>
          </a:p>
        </p:txBody>
      </p:sp>
    </p:spTree>
    <p:extLst>
      <p:ext uri="{BB962C8B-B14F-4D97-AF65-F5344CB8AC3E}">
        <p14:creationId xmlns:p14="http://schemas.microsoft.com/office/powerpoint/2010/main" val="2103645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1569EC-DBF1-C54F-2738-588736035EB8}"/>
              </a:ext>
            </a:extLst>
          </p:cNvPr>
          <p:cNvSpPr txBox="1"/>
          <p:nvPr/>
        </p:nvSpPr>
        <p:spPr>
          <a:xfrm>
            <a:off x="52086" y="11902"/>
            <a:ext cx="6753827" cy="4154984"/>
          </a:xfrm>
          <a:prstGeom prst="rect">
            <a:avLst/>
          </a:prstGeom>
          <a:noFill/>
        </p:spPr>
        <p:txBody>
          <a:bodyPr wrap="square">
            <a:spAutoFit/>
          </a:bodyPr>
          <a:lstStyle/>
          <a:p>
            <a:pPr>
              <a:buNone/>
            </a:pPr>
            <a:r>
              <a:rPr lang="en-GB" sz="1200" b="1" dirty="0"/>
              <a:t>Task 4: </a:t>
            </a:r>
            <a:r>
              <a:rPr lang="en-GB" sz="1200" dirty="0"/>
              <a:t>Using the information on PG 14, complete the two tasks below. </a:t>
            </a:r>
          </a:p>
          <a:p>
            <a:pPr>
              <a:buNone/>
            </a:pPr>
            <a:endParaRPr lang="en-GB" sz="1200" dirty="0"/>
          </a:p>
          <a:p>
            <a:r>
              <a:rPr lang="en-GB" sz="1200" dirty="0"/>
              <a:t>Give 2 reasons why many Americans enjoyed a high standard of living during the 1920s.</a:t>
            </a:r>
          </a:p>
          <a:p>
            <a:r>
              <a:rPr lang="en-GB" sz="1200" dirty="0"/>
              <a:t>A) </a:t>
            </a:r>
            <a:r>
              <a:rPr lang="en-GB" sz="1200" u="sng" dirty="0"/>
              <a:t>														</a:t>
            </a:r>
            <a:endParaRPr lang="en-GB" sz="1200" dirty="0"/>
          </a:p>
          <a:p>
            <a:endParaRPr lang="en-GB" sz="1200" dirty="0"/>
          </a:p>
          <a:p>
            <a:r>
              <a:rPr lang="en-GB" sz="1200" dirty="0"/>
              <a:t>B) </a:t>
            </a:r>
            <a:r>
              <a:rPr lang="en-GB" sz="1200" u="sng" dirty="0"/>
              <a:t>														</a:t>
            </a:r>
            <a:r>
              <a:rPr lang="en-GB" sz="1200" dirty="0"/>
              <a:t> 		</a:t>
            </a:r>
          </a:p>
          <a:p>
            <a:r>
              <a:rPr lang="en-GB" sz="1200" dirty="0"/>
              <a:t>State 2 problems faced by people living in the USA during the Great Depression.</a:t>
            </a:r>
          </a:p>
          <a:p>
            <a:r>
              <a:rPr lang="en-GB" sz="1200" dirty="0"/>
              <a:t>A) </a:t>
            </a:r>
            <a:r>
              <a:rPr lang="en-GB" sz="1200" u="sng" dirty="0"/>
              <a:t>														</a:t>
            </a:r>
            <a:endParaRPr lang="en-GB" sz="1200" dirty="0"/>
          </a:p>
          <a:p>
            <a:endParaRPr lang="en-GB" sz="1200" dirty="0"/>
          </a:p>
          <a:p>
            <a:r>
              <a:rPr lang="en-GB" sz="1200" dirty="0"/>
              <a:t>B) </a:t>
            </a:r>
            <a:r>
              <a:rPr lang="en-GB" sz="1200" u="sng" dirty="0"/>
              <a:t>														</a:t>
            </a:r>
            <a:endParaRPr lang="en-GB" sz="1200" dirty="0"/>
          </a:p>
          <a:p>
            <a:endParaRPr lang="en-GB" sz="1200" dirty="0"/>
          </a:p>
          <a:p>
            <a:endParaRPr lang="en-GB" sz="1200" dirty="0"/>
          </a:p>
          <a:p>
            <a:r>
              <a:rPr lang="en-GB" sz="1200" dirty="0"/>
              <a:t>What did the Soviet government provide for most citizens? </a:t>
            </a:r>
            <a:r>
              <a:rPr lang="en-GB" sz="1200" u="sng" dirty="0"/>
              <a:t>						</a:t>
            </a:r>
          </a:p>
          <a:p>
            <a:endParaRPr lang="en-GB" sz="1200" u="sng" dirty="0"/>
          </a:p>
          <a:p>
            <a:r>
              <a:rPr lang="en-GB" sz="1200" u="sng" dirty="0"/>
              <a:t>														</a:t>
            </a:r>
            <a:endParaRPr lang="en-GB" sz="1200" dirty="0"/>
          </a:p>
          <a:p>
            <a:endParaRPr lang="en-GB" sz="1200" dirty="0"/>
          </a:p>
          <a:p>
            <a:endParaRPr lang="en-GB" sz="1200" dirty="0"/>
          </a:p>
          <a:p>
            <a:r>
              <a:rPr lang="en-GB" sz="1200" dirty="0"/>
              <a:t>Why did the USSR claim to be a more equal society than the USA? </a:t>
            </a:r>
            <a:r>
              <a:rPr lang="en-GB" sz="1200" u="sng" dirty="0"/>
              <a:t>						</a:t>
            </a:r>
          </a:p>
          <a:p>
            <a:endParaRPr lang="en-GB" sz="1200" u="sng" dirty="0"/>
          </a:p>
          <a:p>
            <a:r>
              <a:rPr lang="en-GB" sz="1200" u="sng" dirty="0"/>
              <a:t>														</a:t>
            </a:r>
            <a:endParaRPr lang="en-GB" sz="1200" dirty="0"/>
          </a:p>
          <a:p>
            <a:endParaRPr lang="en-GB" sz="1200" dirty="0"/>
          </a:p>
        </p:txBody>
      </p:sp>
      <p:graphicFrame>
        <p:nvGraphicFramePr>
          <p:cNvPr id="2" name="Table 1">
            <a:extLst>
              <a:ext uri="{FF2B5EF4-FFF2-40B4-BE49-F238E27FC236}">
                <a16:creationId xmlns:a16="http://schemas.microsoft.com/office/drawing/2014/main" id="{3306D867-F633-5D63-803A-83F4F1004202}"/>
              </a:ext>
            </a:extLst>
          </p:cNvPr>
          <p:cNvGraphicFramePr>
            <a:graphicFrameLocks noGrp="1"/>
          </p:cNvGraphicFramePr>
          <p:nvPr>
            <p:extLst>
              <p:ext uri="{D42A27DB-BD31-4B8C-83A1-F6EECF244321}">
                <p14:modId xmlns:p14="http://schemas.microsoft.com/office/powerpoint/2010/main" val="3111845740"/>
              </p:ext>
            </p:extLst>
          </p:nvPr>
        </p:nvGraphicFramePr>
        <p:xfrm>
          <a:off x="0" y="4039564"/>
          <a:ext cx="6858000" cy="5104436"/>
        </p:xfrm>
        <a:graphic>
          <a:graphicData uri="http://schemas.openxmlformats.org/drawingml/2006/table">
            <a:tbl>
              <a:tblPr firstRow="1" bandRow="1">
                <a:tableStyleId>{5C22544A-7EE6-4342-B048-85BDC9FD1C3A}</a:tableStyleId>
              </a:tblPr>
              <a:tblGrid>
                <a:gridCol w="836340">
                  <a:extLst>
                    <a:ext uri="{9D8B030D-6E8A-4147-A177-3AD203B41FA5}">
                      <a16:colId xmlns:a16="http://schemas.microsoft.com/office/drawing/2014/main" val="572279948"/>
                    </a:ext>
                  </a:extLst>
                </a:gridCol>
                <a:gridCol w="2891352">
                  <a:extLst>
                    <a:ext uri="{9D8B030D-6E8A-4147-A177-3AD203B41FA5}">
                      <a16:colId xmlns:a16="http://schemas.microsoft.com/office/drawing/2014/main" val="395656259"/>
                    </a:ext>
                  </a:extLst>
                </a:gridCol>
                <a:gridCol w="3130308">
                  <a:extLst>
                    <a:ext uri="{9D8B030D-6E8A-4147-A177-3AD203B41FA5}">
                      <a16:colId xmlns:a16="http://schemas.microsoft.com/office/drawing/2014/main" val="2318350745"/>
                    </a:ext>
                  </a:extLst>
                </a:gridCol>
              </a:tblGrid>
              <a:tr h="328334">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America – 3 key facts</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dirty="0">
                          <a:solidFill>
                            <a:schemeClr val="tx1"/>
                          </a:solidFill>
                        </a:rPr>
                        <a:t>Soviet Union – 3 key facts </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1982036"/>
                  </a:ext>
                </a:extLst>
              </a:tr>
              <a:tr h="1592034">
                <a:tc>
                  <a:txBody>
                    <a:bodyPr/>
                    <a:lstStyle/>
                    <a:p>
                      <a:pPr algn="ctr"/>
                      <a:r>
                        <a:rPr lang="en-US" sz="1100" dirty="0">
                          <a:solidFill>
                            <a:schemeClr val="tx1"/>
                          </a:solidFill>
                        </a:rPr>
                        <a:t>Standard of living </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07427892"/>
                  </a:ext>
                </a:extLst>
              </a:tr>
              <a:tr h="1592034">
                <a:tc>
                  <a:txBody>
                    <a:bodyPr/>
                    <a:lstStyle/>
                    <a:p>
                      <a:pPr algn="ctr"/>
                      <a:r>
                        <a:rPr lang="en-US" sz="1100" dirty="0">
                          <a:solidFill>
                            <a:schemeClr val="tx1"/>
                          </a:solidFill>
                        </a:rPr>
                        <a:t>Equality between people</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70529289"/>
                  </a:ext>
                </a:extLst>
              </a:tr>
              <a:tr h="1592034">
                <a:tc>
                  <a:txBody>
                    <a:bodyPr/>
                    <a:lstStyle/>
                    <a:p>
                      <a:pPr algn="ctr"/>
                      <a:r>
                        <a:rPr lang="en-US" sz="1100" dirty="0">
                          <a:solidFill>
                            <a:schemeClr val="tx1"/>
                          </a:solidFill>
                        </a:rPr>
                        <a:t>Freedom of choice</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03896553"/>
                  </a:ext>
                </a:extLst>
              </a:tr>
            </a:tbl>
          </a:graphicData>
        </a:graphic>
      </p:graphicFrame>
      <p:sp>
        <p:nvSpPr>
          <p:cNvPr id="6" name="TextBox 5">
            <a:extLst>
              <a:ext uri="{FF2B5EF4-FFF2-40B4-BE49-F238E27FC236}">
                <a16:creationId xmlns:a16="http://schemas.microsoft.com/office/drawing/2014/main" id="{D5DB51B0-9270-59FF-AECA-4756DF3297AF}"/>
              </a:ext>
            </a:extLst>
          </p:cNvPr>
          <p:cNvSpPr txBox="1"/>
          <p:nvPr/>
        </p:nvSpPr>
        <p:spPr>
          <a:xfrm>
            <a:off x="6157733" y="0"/>
            <a:ext cx="700268" cy="246221"/>
          </a:xfrm>
          <a:prstGeom prst="rect">
            <a:avLst/>
          </a:prstGeom>
          <a:noFill/>
        </p:spPr>
        <p:txBody>
          <a:bodyPr wrap="square" rtlCol="0">
            <a:spAutoFit/>
          </a:bodyPr>
          <a:lstStyle/>
          <a:p>
            <a:r>
              <a:rPr lang="en-GB" sz="1000" dirty="0"/>
              <a:t>Page 15</a:t>
            </a:r>
          </a:p>
        </p:txBody>
      </p:sp>
    </p:spTree>
    <p:extLst>
      <p:ext uri="{BB962C8B-B14F-4D97-AF65-F5344CB8AC3E}">
        <p14:creationId xmlns:p14="http://schemas.microsoft.com/office/powerpoint/2010/main" val="1327201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364" y="1630764"/>
            <a:ext cx="6709272" cy="4154984"/>
          </a:xfrm>
          <a:prstGeom prst="rect">
            <a:avLst/>
          </a:prstGeom>
          <a:noFill/>
        </p:spPr>
        <p:txBody>
          <a:bodyPr wrap="square" rtlCol="0">
            <a:spAutoFit/>
          </a:bodyPr>
          <a:lstStyle/>
          <a:p>
            <a:pPr algn="ctr"/>
            <a:r>
              <a:rPr lang="en-GB" sz="8800" dirty="0"/>
              <a:t>Core knowledge questions</a:t>
            </a:r>
          </a:p>
        </p:txBody>
      </p:sp>
      <p:sp>
        <p:nvSpPr>
          <p:cNvPr id="3" name="TextBox 2">
            <a:extLst>
              <a:ext uri="{FF2B5EF4-FFF2-40B4-BE49-F238E27FC236}">
                <a16:creationId xmlns:a16="http://schemas.microsoft.com/office/drawing/2014/main" id="{882A8719-BD52-1D17-21D9-C4E39593ED7C}"/>
              </a:ext>
            </a:extLst>
          </p:cNvPr>
          <p:cNvSpPr txBox="1"/>
          <p:nvPr/>
        </p:nvSpPr>
        <p:spPr>
          <a:xfrm>
            <a:off x="5990220" y="178419"/>
            <a:ext cx="622453" cy="246221"/>
          </a:xfrm>
          <a:prstGeom prst="rect">
            <a:avLst/>
          </a:prstGeom>
          <a:noFill/>
        </p:spPr>
        <p:txBody>
          <a:bodyPr wrap="square" rtlCol="0">
            <a:spAutoFit/>
          </a:bodyPr>
          <a:lstStyle/>
          <a:p>
            <a:r>
              <a:rPr lang="en-GB" sz="1000" dirty="0"/>
              <a:t>Page 16</a:t>
            </a:r>
          </a:p>
        </p:txBody>
      </p:sp>
    </p:spTree>
    <p:extLst>
      <p:ext uri="{BB962C8B-B14F-4D97-AF65-F5344CB8AC3E}">
        <p14:creationId xmlns:p14="http://schemas.microsoft.com/office/powerpoint/2010/main" val="2116067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DEF67-BFDE-661C-0761-37EBA683FC2B}"/>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13C0149-BD5A-688F-9396-D7683B776960}"/>
              </a:ext>
            </a:extLst>
          </p:cNvPr>
          <p:cNvGraphicFramePr>
            <a:graphicFrameLocks noGrp="1"/>
          </p:cNvGraphicFramePr>
          <p:nvPr>
            <p:extLst>
              <p:ext uri="{D42A27DB-BD31-4B8C-83A1-F6EECF244321}">
                <p14:modId xmlns:p14="http://schemas.microsoft.com/office/powerpoint/2010/main" val="1788857661"/>
              </p:ext>
            </p:extLst>
          </p:nvPr>
        </p:nvGraphicFramePr>
        <p:xfrm>
          <a:off x="127322" y="769440"/>
          <a:ext cx="6643868" cy="8338307"/>
        </p:xfrm>
        <a:graphic>
          <a:graphicData uri="http://schemas.openxmlformats.org/drawingml/2006/table">
            <a:tbl>
              <a:tblPr firstRow="1" firstCol="1" bandRow="1">
                <a:tableStyleId>{5C22544A-7EE6-4342-B048-85BDC9FD1C3A}</a:tableStyleId>
              </a:tblPr>
              <a:tblGrid>
                <a:gridCol w="550813">
                  <a:extLst>
                    <a:ext uri="{9D8B030D-6E8A-4147-A177-3AD203B41FA5}">
                      <a16:colId xmlns:a16="http://schemas.microsoft.com/office/drawing/2014/main" val="2146095367"/>
                    </a:ext>
                  </a:extLst>
                </a:gridCol>
                <a:gridCol w="2203674">
                  <a:extLst>
                    <a:ext uri="{9D8B030D-6E8A-4147-A177-3AD203B41FA5}">
                      <a16:colId xmlns:a16="http://schemas.microsoft.com/office/drawing/2014/main" val="995176892"/>
                    </a:ext>
                  </a:extLst>
                </a:gridCol>
                <a:gridCol w="3889381">
                  <a:extLst>
                    <a:ext uri="{9D8B030D-6E8A-4147-A177-3AD203B41FA5}">
                      <a16:colId xmlns:a16="http://schemas.microsoft.com/office/drawing/2014/main" val="3111882422"/>
                    </a:ext>
                  </a:extLst>
                </a:gridCol>
              </a:tblGrid>
              <a:tr h="331517">
                <a:tc>
                  <a:txBody>
                    <a:bodyPr/>
                    <a:lstStyle/>
                    <a:p>
                      <a:pPr marL="0" indent="0" algn="ctr">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ea typeface="Calibri" panose="020F0502020204030204" pitchFamily="34" charset="0"/>
                          <a:cs typeface="Times New Roman" panose="02020603050405020304" pitchFamily="18" charset="0"/>
                        </a:rPr>
                        <a:t>Question </a:t>
                      </a:r>
                      <a:endParaRPr lang="en-GB" sz="1400" b="1"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rPr>
                        <a:t>Answer </a:t>
                      </a:r>
                      <a:endParaRPr lang="en-GB" sz="1400" b="1"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56824767"/>
                  </a:ext>
                </a:extLst>
              </a:tr>
              <a:tr h="517924">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capitalism?</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dirty="0"/>
                        <a:t>A system where individuals can directly control their own land, resources, wealth and businesses.  </a:t>
                      </a:r>
                      <a:endParaRPr lang="en-GB" sz="1200" b="0"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086541"/>
                  </a:ext>
                </a:extLst>
              </a:tr>
              <a:tr h="47613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communism?</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u="none" dirty="0">
                          <a:solidFill>
                            <a:srgbClr val="333333"/>
                          </a:solidFill>
                        </a:rPr>
                        <a:t>A system where the g</a:t>
                      </a:r>
                      <a:r>
                        <a:rPr lang="en-GB" sz="1200" dirty="0">
                          <a:solidFill>
                            <a:srgbClr val="333333"/>
                          </a:solidFill>
                        </a:rPr>
                        <a:t>overnment controls all wealth, resources and land, which is shared between all people.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17023235"/>
                  </a:ext>
                </a:extLst>
              </a:tr>
              <a:tr h="553898">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In what year was there a revolution in Russia?</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1917.</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69341046"/>
                  </a:ext>
                </a:extLst>
              </a:tr>
              <a:tr h="548139">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became the leader of Russia after the revolution?</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Vladimir Lenin.</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1721105"/>
                  </a:ext>
                </a:extLst>
              </a:tr>
              <a:tr h="548139">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5</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political party took control of Russia after 1917?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rPr>
                        <a:t>The Bolsheviks (Communist party).</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90093167"/>
                  </a:ext>
                </a:extLst>
              </a:tr>
              <a:tr h="44484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6</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In what year did Russia become the USSR?</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1922.</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6804018"/>
                  </a:ext>
                </a:extLst>
              </a:tr>
              <a:tr h="469744">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7</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is the USSR?</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Bolshevik control of Russia and 15 other countries  </a:t>
                      </a:r>
                      <a:br>
                        <a:rPr lang="en-GB" sz="1200" b="0" dirty="0">
                          <a:solidFill>
                            <a:schemeClr val="tx1"/>
                          </a:solidFill>
                          <a:effectLst/>
                          <a:latin typeface="+mn-lt"/>
                          <a:ea typeface="Calibri" panose="020F0502020204030204" pitchFamily="34" charset="0"/>
                          <a:cs typeface="Times New Roman" panose="02020603050405020304" pitchFamily="18" charset="0"/>
                        </a:rPr>
                      </a:br>
                      <a:r>
                        <a:rPr lang="en-GB" sz="1200" b="0" dirty="0">
                          <a:solidFill>
                            <a:schemeClr val="tx1"/>
                          </a:solidFill>
                          <a:effectLst/>
                          <a:latin typeface="+mn-lt"/>
                          <a:ea typeface="Calibri" panose="020F0502020204030204" pitchFamily="34" charset="0"/>
                          <a:cs typeface="Times New Roman" panose="02020603050405020304" pitchFamily="18" charset="0"/>
                        </a:rPr>
                        <a:t>(The Union of Soviet Socialist Republics).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1646548"/>
                  </a:ext>
                </a:extLst>
              </a:tr>
              <a:tr h="83047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Cheka?</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A secret police force that </a:t>
                      </a:r>
                      <a:r>
                        <a:rPr lang="en-GB" altLang="en-US" sz="1200" dirty="0">
                          <a:latin typeface="Calibri" panose="020F0502020204030204" pitchFamily="34" charset="0"/>
                          <a:ea typeface="Calibri" panose="020F0502020204030204" pitchFamily="34" charset="0"/>
                          <a:cs typeface="Calibri" panose="020F0502020204030204" pitchFamily="34" charset="0"/>
                        </a:rPr>
                        <a:t>arrested anyone suspected of opposing the Bolsheviks or communism.</a:t>
                      </a:r>
                      <a:endParaRPr lang="en-US" altLang="en-US" sz="1200" dirty="0">
                        <a:highlight>
                          <a:srgbClr val="FFFF00"/>
                        </a:highlight>
                        <a:latin typeface="Calibri" panose="020F0502020204030204" pitchFamily="34" charset="0"/>
                        <a:ea typeface="Calibri" panose="020F0502020204030204" pitchFamily="34" charset="0"/>
                        <a:cs typeface="Calibri" panose="020F0502020204030204" pitchFamily="34"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55547285"/>
                  </a:ext>
                </a:extLst>
              </a:tr>
              <a:tr h="458310">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9</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became leader of the USSR in 1929?</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Joseph Stalin.</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2105406"/>
                  </a:ext>
                </a:extLst>
              </a:tr>
              <a:tr h="57814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Russification?</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buFont typeface="Arial" panose="020B0604020202020204" pitchFamily="34" charset="0"/>
                        <a:buNone/>
                      </a:pPr>
                      <a:r>
                        <a:rPr lang="en-GB" sz="1200" b="0" dirty="0">
                          <a:latin typeface="Calibri" panose="020F0502020204030204" pitchFamily="34" charset="0"/>
                          <a:ea typeface="Calibri" panose="020F0502020204030204" pitchFamily="34" charset="0"/>
                          <a:cs typeface="Calibri" panose="020F0502020204030204" pitchFamily="34" charset="0"/>
                        </a:rPr>
                        <a:t>A policy which forced </a:t>
                      </a:r>
                      <a:r>
                        <a:rPr lang="en-GB" sz="1200" dirty="0">
                          <a:latin typeface="Calibri" panose="020F0502020204030204" pitchFamily="34" charset="0"/>
                          <a:ea typeface="Calibri" panose="020F0502020204030204" pitchFamily="34" charset="0"/>
                          <a:cs typeface="Calibri" panose="020F0502020204030204" pitchFamily="34" charset="0"/>
                        </a:rPr>
                        <a:t>everyone act, speak and behave in the same Russian way.</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6210190"/>
                  </a:ext>
                </a:extLst>
              </a:tr>
              <a:tr h="803585">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11</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Stalin’s Five-Year Plans?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latin typeface="Calibri" panose="020F0502020204030204" pitchFamily="34" charset="0"/>
                          <a:ea typeface="Calibri" panose="020F0502020204030204" pitchFamily="34" charset="0"/>
                          <a:cs typeface="Calibri" panose="020F0502020204030204" pitchFamily="34" charset="0"/>
                        </a:rPr>
                        <a:t>A series of strict changes made to factories and farming to increase wealth and production.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395359"/>
                  </a:ext>
                </a:extLst>
              </a:tr>
              <a:tr h="557469">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12</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collective farms?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latin typeface="Calibri" panose="020F0502020204030204" pitchFamily="34" charset="0"/>
                          <a:ea typeface="Calibri" panose="020F0502020204030204" pitchFamily="34" charset="0"/>
                          <a:cs typeface="Calibri" panose="020F0502020204030204" pitchFamily="34" charset="0"/>
                        </a:rPr>
                        <a:t>Where small, private farms were combined and put under the control of the Bolsheviks.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99641117"/>
                  </a:ext>
                </a:extLst>
              </a:tr>
              <a:tr h="515453">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13</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dirty="0">
                          <a:solidFill>
                            <a:schemeClr val="tx1"/>
                          </a:solidFill>
                          <a:latin typeface="Calibri" panose="020F0502020204030204" pitchFamily="34" charset="0"/>
                          <a:ea typeface="Calibri" panose="020F0502020204030204" pitchFamily="34" charset="0"/>
                          <a:cs typeface="Calibri" panose="020F0502020204030204" pitchFamily="34" charset="0"/>
                        </a:rPr>
                        <a:t>What happened when collective farms were first introduced?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solidFill>
                            <a:schemeClr val="tx1"/>
                          </a:solidFill>
                          <a:latin typeface="Calibri" panose="020F0502020204030204" pitchFamily="34" charset="0"/>
                          <a:ea typeface="Calibri" panose="020F0502020204030204" pitchFamily="34" charset="0"/>
                          <a:cs typeface="Calibri" panose="020F0502020204030204" pitchFamily="34" charset="0"/>
                        </a:rPr>
                        <a:t>Widespread food shortages and starvation</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5374276"/>
                  </a:ext>
                </a:extLst>
              </a:tr>
              <a:tr h="704527">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14</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Give 3 ways life improved for some Soviets under Bolshevik rule.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Improved schools </a:t>
                      </a:r>
                    </a:p>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Greater gender equality </a:t>
                      </a:r>
                    </a:p>
                    <a:p>
                      <a:pPr marL="0" marR="0" lvl="0" indent="0" algn="l" defTabSz="685800" rtl="0" eaLnBrk="1" fontAlgn="auto" latinLnBrk="0" hangingPunct="1">
                        <a:lnSpc>
                          <a:spcPct val="115000"/>
                        </a:lnSpc>
                        <a:spcBef>
                          <a:spcPts val="0"/>
                        </a:spcBef>
                        <a:spcAft>
                          <a:spcPts val="0"/>
                        </a:spcAft>
                        <a:buClrTx/>
                        <a:buSzTx/>
                        <a:buFontTx/>
                        <a:buNone/>
                        <a:tabLst/>
                        <a:defRPr/>
                      </a:pPr>
                      <a:r>
                        <a:rPr lang="en-GB" sz="1200" b="0" dirty="0">
                          <a:solidFill>
                            <a:schemeClr val="tx1"/>
                          </a:solidFill>
                          <a:effectLst/>
                          <a:latin typeface="+mn-lt"/>
                          <a:ea typeface="Calibri" panose="020F0502020204030204" pitchFamily="34" charset="0"/>
                          <a:cs typeface="Times New Roman" panose="02020603050405020304" pitchFamily="18" charset="0"/>
                        </a:rPr>
                        <a:t>Access to  healthcare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74215996"/>
                  </a:ext>
                </a:extLst>
              </a:tr>
            </a:tbl>
          </a:graphicData>
        </a:graphic>
      </p:graphicFrame>
      <p:sp>
        <p:nvSpPr>
          <p:cNvPr id="3" name="TextBox 2">
            <a:extLst>
              <a:ext uri="{FF2B5EF4-FFF2-40B4-BE49-F238E27FC236}">
                <a16:creationId xmlns:a16="http://schemas.microsoft.com/office/drawing/2014/main" id="{8E3E1CE2-82FE-1CCC-C7F1-E0E38A7EC6FC}"/>
              </a:ext>
            </a:extLst>
          </p:cNvPr>
          <p:cNvSpPr txBox="1"/>
          <p:nvPr/>
        </p:nvSpPr>
        <p:spPr>
          <a:xfrm>
            <a:off x="388345" y="123110"/>
            <a:ext cx="6081310"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alibri" panose="020F0502020204030204"/>
                <a:ea typeface="+mn-ea"/>
                <a:cs typeface="+mn-cs"/>
              </a:rPr>
              <a:t>Topic 1: How different was quality of life in the USA and USSR before 1945?</a:t>
            </a:r>
            <a:endParaRPr kumimoji="0" lang="en-GB"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ABB809-4BBE-DBB6-7226-5E08C5C27117}"/>
              </a:ext>
            </a:extLst>
          </p:cNvPr>
          <p:cNvSpPr txBox="1"/>
          <p:nvPr/>
        </p:nvSpPr>
        <p:spPr>
          <a:xfrm>
            <a:off x="6235547" y="0"/>
            <a:ext cx="622453" cy="246221"/>
          </a:xfrm>
          <a:prstGeom prst="rect">
            <a:avLst/>
          </a:prstGeom>
          <a:noFill/>
        </p:spPr>
        <p:txBody>
          <a:bodyPr wrap="square" rtlCol="0">
            <a:spAutoFit/>
          </a:bodyPr>
          <a:lstStyle/>
          <a:p>
            <a:r>
              <a:rPr lang="en-GB" sz="1000" dirty="0"/>
              <a:t>Page 17</a:t>
            </a:r>
          </a:p>
        </p:txBody>
      </p:sp>
    </p:spTree>
    <p:extLst>
      <p:ext uri="{BB962C8B-B14F-4D97-AF65-F5344CB8AC3E}">
        <p14:creationId xmlns:p14="http://schemas.microsoft.com/office/powerpoint/2010/main" val="1659458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32875896"/>
              </p:ext>
            </p:extLst>
          </p:nvPr>
        </p:nvGraphicFramePr>
        <p:xfrm>
          <a:off x="0" y="237799"/>
          <a:ext cx="6759614" cy="8937174"/>
        </p:xfrm>
        <a:graphic>
          <a:graphicData uri="http://schemas.openxmlformats.org/drawingml/2006/table">
            <a:tbl>
              <a:tblPr firstRow="1" firstCol="1" bandRow="1">
                <a:tableStyleId>{5C22544A-7EE6-4342-B048-85BDC9FD1C3A}</a:tableStyleId>
              </a:tblPr>
              <a:tblGrid>
                <a:gridCol w="560409">
                  <a:extLst>
                    <a:ext uri="{9D8B030D-6E8A-4147-A177-3AD203B41FA5}">
                      <a16:colId xmlns:a16="http://schemas.microsoft.com/office/drawing/2014/main" val="2146095367"/>
                    </a:ext>
                  </a:extLst>
                </a:gridCol>
                <a:gridCol w="2242065">
                  <a:extLst>
                    <a:ext uri="{9D8B030D-6E8A-4147-A177-3AD203B41FA5}">
                      <a16:colId xmlns:a16="http://schemas.microsoft.com/office/drawing/2014/main" val="995176892"/>
                    </a:ext>
                  </a:extLst>
                </a:gridCol>
                <a:gridCol w="3957140">
                  <a:extLst>
                    <a:ext uri="{9D8B030D-6E8A-4147-A177-3AD203B41FA5}">
                      <a16:colId xmlns:a16="http://schemas.microsoft.com/office/drawing/2014/main" val="3111882422"/>
                    </a:ext>
                  </a:extLst>
                </a:gridCol>
              </a:tblGrid>
              <a:tr h="277713">
                <a:tc>
                  <a:txBody>
                    <a:bodyPr/>
                    <a:lstStyle/>
                    <a:p>
                      <a:pPr marL="0" indent="0" algn="ctr">
                        <a:lnSpc>
                          <a:spcPct val="115000"/>
                        </a:lnSpc>
                        <a:spcAft>
                          <a:spcPts val="0"/>
                        </a:spcAft>
                      </a:pP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ea typeface="Calibri" panose="020F0502020204030204" pitchFamily="34" charset="0"/>
                          <a:cs typeface="Times New Roman" panose="02020603050405020304" pitchFamily="18" charset="0"/>
                        </a:rPr>
                        <a:t>Question </a:t>
                      </a:r>
                      <a:endParaRPr lang="en-GB" sz="1400" b="1"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a:lnSpc>
                          <a:spcPct val="115000"/>
                        </a:lnSpc>
                        <a:spcAft>
                          <a:spcPts val="0"/>
                        </a:spcAft>
                      </a:pPr>
                      <a:r>
                        <a:rPr lang="en-US" sz="1400" b="1" dirty="0">
                          <a:solidFill>
                            <a:schemeClr val="tx1"/>
                          </a:solidFill>
                          <a:effectLst/>
                          <a:latin typeface="+mn-lt"/>
                        </a:rPr>
                        <a:t>Answer </a:t>
                      </a:r>
                      <a:endParaRPr lang="en-GB" sz="1400" b="1"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56824767"/>
                  </a:ext>
                </a:extLst>
              </a:tr>
              <a:tr h="62118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15</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What were the ‘roaring 20s’?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solidFill>
                            <a:schemeClr val="tx1"/>
                          </a:solidFill>
                          <a:latin typeface="Calibri" panose="020F0502020204030204" pitchFamily="34" charset="0"/>
                          <a:ea typeface="Calibri" panose="020F0502020204030204" pitchFamily="34" charset="0"/>
                          <a:cs typeface="Calibri" panose="020F0502020204030204" pitchFamily="34" charset="0"/>
                        </a:rPr>
                        <a:t>A period of new cultural freedom for Americans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086541"/>
                  </a:ext>
                </a:extLst>
              </a:tr>
              <a:tr h="599286">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16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‘boom’ in 1920s America?</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0" hangingPunct="1">
                        <a:lnSpc>
                          <a:spcPct val="115000"/>
                        </a:lnSpc>
                        <a:spcBef>
                          <a:spcPts val="0"/>
                        </a:spcBef>
                        <a:spcAft>
                          <a:spcPts val="0"/>
                        </a:spcAft>
                        <a:buClrTx/>
                        <a:buSzTx/>
                        <a:buFontTx/>
                        <a:buNone/>
                        <a:tabLst/>
                        <a:defRPr/>
                      </a:pPr>
                      <a:r>
                        <a:rPr lang="en-GB" sz="1200" dirty="0">
                          <a:latin typeface="Calibri" panose="020F0502020204030204" pitchFamily="34" charset="0"/>
                          <a:ea typeface="Calibri" panose="020F0502020204030204" pitchFamily="34" charset="0"/>
                          <a:cs typeface="Calibri" panose="020F0502020204030204" pitchFamily="34" charset="0"/>
                        </a:rPr>
                        <a:t>The period of significant increased wealth in America’s economy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17023235"/>
                  </a:ext>
                </a:extLst>
              </a:tr>
              <a:tr h="603131">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17</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State 3 improvements from the boom in the 1920s?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200" dirty="0">
                          <a:latin typeface="Calibri" panose="020F0502020204030204" pitchFamily="34" charset="0"/>
                          <a:ea typeface="Calibri" panose="020F0502020204030204" pitchFamily="34" charset="0"/>
                          <a:cs typeface="Calibri" panose="020F0502020204030204" pitchFamily="34" charset="0"/>
                        </a:rPr>
                        <a:t>Greater access to technology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200" dirty="0">
                          <a:latin typeface="Calibri" panose="020F0502020204030204" pitchFamily="34" charset="0"/>
                          <a:ea typeface="Calibri" panose="020F0502020204030204" pitchFamily="34" charset="0"/>
                          <a:cs typeface="Calibri" panose="020F0502020204030204" pitchFamily="34" charset="0"/>
                        </a:rPr>
                        <a:t>Higher levels of employment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200" dirty="0">
                          <a:latin typeface="Calibri" panose="020F0502020204030204" pitchFamily="34" charset="0"/>
                          <a:ea typeface="Calibri" panose="020F0502020204030204" pitchFamily="34" charset="0"/>
                          <a:cs typeface="Calibri" panose="020F0502020204030204" pitchFamily="34" charset="0"/>
                        </a:rPr>
                        <a:t>Jazz, theatre and cinema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8222468"/>
                  </a:ext>
                </a:extLst>
              </a:tr>
              <a:tr h="366300">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a flapper girl?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eaLnBrk="0" fontAlgn="base" hangingPunct="0">
                        <a:spcBef>
                          <a:spcPct val="0"/>
                        </a:spcBef>
                        <a:spcAft>
                          <a:spcPct val="0"/>
                        </a:spcAft>
                        <a:buFontTx/>
                        <a:buNone/>
                      </a:pPr>
                      <a:r>
                        <a:rPr lang="en-US" altLang="en-US" sz="1200" dirty="0">
                          <a:latin typeface="Google Sans"/>
                        </a:rPr>
                        <a:t>A cultural fashion for women, known for bobbed hairstyles, shorter skirts and social freedoms.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69341046"/>
                  </a:ext>
                </a:extLst>
              </a:tr>
              <a:tr h="399391">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19</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Prohibition in America?</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dirty="0">
                          <a:latin typeface="Calibri" panose="020F0502020204030204" pitchFamily="34" charset="0"/>
                          <a:ea typeface="Calibri" panose="020F0502020204030204" pitchFamily="34" charset="0"/>
                          <a:cs typeface="Calibri" panose="020F0502020204030204" pitchFamily="34" charset="0"/>
                        </a:rPr>
                        <a:t>A nationwide ban on the sale and consumption of alcohol</a:t>
                      </a:r>
                      <a:endParaRPr lang="en-GB" sz="1200" b="0" dirty="0">
                        <a:solidFill>
                          <a:schemeClr val="tx1"/>
                        </a:solidFill>
                        <a:effectLst/>
                        <a:latin typeface="+mn-lt"/>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1721105"/>
                  </a:ext>
                </a:extLst>
              </a:tr>
              <a:tr h="861412">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20</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Who did not benefit from the economic boom of the 1920s in America?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Farmers</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African Americans</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Native Americans</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Unskilled workers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36804018"/>
                  </a:ext>
                </a:extLst>
              </a:tr>
              <a:tr h="628210">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21</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Why did so many farmers struggle financially throughout the 20s and 30s?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Overproduction as many farmers grew more crops than they could sell which led to falling food prices.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55547285"/>
                  </a:ext>
                </a:extLst>
              </a:tr>
              <a:tr h="377804">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22</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When was the Wall Street Crash?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October 1929</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2105406"/>
                  </a:ext>
                </a:extLst>
              </a:tr>
              <a:tr h="406770">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23</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Wall Street Crash?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The collapse of America’s stock market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5929693"/>
                  </a:ext>
                </a:extLst>
              </a:tr>
              <a:tr h="640284">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24</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List 3 causes of the of the Wall Street Crash?</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Over –Speculation (guessing)</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Overproduction of goods </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Too many bank loans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6210190"/>
                  </a:ext>
                </a:extLst>
              </a:tr>
              <a:tr h="474953">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25</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When was the Great Depression in USA?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buFont typeface="Arial" panose="020B0604020202020204" pitchFamily="34" charset="0"/>
                        <a:buNone/>
                      </a:pPr>
                      <a:r>
                        <a:rPr lang="en-GB" sz="1200" b="0" dirty="0">
                          <a:solidFill>
                            <a:schemeClr val="tx1"/>
                          </a:solidFill>
                          <a:effectLst/>
                          <a:latin typeface="+mn-lt"/>
                          <a:ea typeface="Calibri" panose="020F0502020204030204" pitchFamily="34" charset="0"/>
                          <a:cs typeface="Times New Roman" panose="02020603050405020304" pitchFamily="18" charset="0"/>
                        </a:rPr>
                        <a:t>1929-1939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8367490"/>
                  </a:ext>
                </a:extLst>
              </a:tr>
              <a:tr h="377803">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26</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was the Great Depression?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buFont typeface="Arial" panose="020B0604020202020204" pitchFamily="34" charset="0"/>
                        <a:buNone/>
                      </a:pPr>
                      <a:r>
                        <a:rPr lang="en-GB" sz="1200" b="0" dirty="0">
                          <a:solidFill>
                            <a:schemeClr val="tx1"/>
                          </a:solidFill>
                          <a:effectLst/>
                          <a:latin typeface="+mn-lt"/>
                          <a:ea typeface="Calibri" panose="020F0502020204030204" pitchFamily="34" charset="0"/>
                          <a:cs typeface="Times New Roman" panose="02020603050405020304" pitchFamily="18" charset="0"/>
                        </a:rPr>
                        <a:t>A period of extreme economic hardship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65142277"/>
                  </a:ext>
                </a:extLst>
              </a:tr>
              <a:tr h="603131">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27</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List 3 effects of the Great Depression?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Mass unemployment (loss of jobs) </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Thousands of bank closures </a:t>
                      </a:r>
                    </a:p>
                    <a:p>
                      <a:pPr marL="171450" indent="-171450">
                        <a:lnSpc>
                          <a:spcPct val="115000"/>
                        </a:lnSpc>
                        <a:spcAft>
                          <a:spcPts val="0"/>
                        </a:spcAft>
                        <a:buFont typeface="Arial" panose="020B0604020202020204" pitchFamily="34" charset="0"/>
                        <a:buChar char="•"/>
                      </a:pPr>
                      <a:r>
                        <a:rPr lang="en-GB" sz="1200" b="0" dirty="0">
                          <a:solidFill>
                            <a:schemeClr val="tx1"/>
                          </a:solidFill>
                          <a:effectLst/>
                          <a:latin typeface="+mn-lt"/>
                          <a:ea typeface="Calibri" panose="020F0502020204030204" pitchFamily="34" charset="0"/>
                          <a:cs typeface="Times New Roman" panose="02020603050405020304" pitchFamily="18" charset="0"/>
                        </a:rPr>
                        <a:t>Homelessness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84359643"/>
                  </a:ext>
                </a:extLst>
              </a:tr>
              <a:tr h="459347">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28</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Hoovervilles?</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Makeshift accommodation homeless people created to live in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395359"/>
                  </a:ext>
                </a:extLst>
              </a:tr>
              <a:tr h="478709">
                <a:tc>
                  <a:txBody>
                    <a:bodyPr/>
                    <a:lstStyle/>
                    <a:p>
                      <a:pPr marL="0" indent="0" algn="ctr">
                        <a:lnSpc>
                          <a:spcPct val="115000"/>
                        </a:lnSpc>
                        <a:spcAft>
                          <a:spcPts val="0"/>
                        </a:spcAft>
                      </a:pPr>
                      <a:r>
                        <a:rPr lang="en-US" sz="1200" b="0" dirty="0">
                          <a:solidFill>
                            <a:schemeClr val="tx1"/>
                          </a:solidFill>
                          <a:effectLst/>
                          <a:latin typeface="+mn-lt"/>
                          <a:ea typeface="Calibri" panose="020F0502020204030204" pitchFamily="34" charset="0"/>
                          <a:cs typeface="Times New Roman" panose="02020603050405020304" pitchFamily="18" charset="0"/>
                        </a:rPr>
                        <a:t>29 </a:t>
                      </a:r>
                      <a:endParaRPr lang="en-GB" sz="1200" b="0" dirty="0">
                        <a:solidFill>
                          <a:schemeClr val="tx1"/>
                        </a:solidFill>
                        <a:effectLst/>
                        <a:latin typeface="+mn-lt"/>
                        <a:ea typeface="Calibri" panose="020F0502020204030204" pitchFamily="34" charset="0"/>
                        <a:cs typeface="Times New Roman" panose="02020603050405020304" pitchFamily="18" charset="0"/>
                      </a:endParaRP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What were the Jim Crow Laws?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A series of laws which kept white and Black Americans separate in the southern states of America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5374276"/>
                  </a:ext>
                </a:extLst>
              </a:tr>
              <a:tr h="730771">
                <a:tc>
                  <a:txBody>
                    <a:bodyPr/>
                    <a:lstStyle/>
                    <a:p>
                      <a:pPr marL="0" indent="0" algn="ctr">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30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Where were many native Indians forced to live in the 1930s?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nSpc>
                          <a:spcPct val="115000"/>
                        </a:lnSpc>
                        <a:spcAft>
                          <a:spcPts val="0"/>
                        </a:spcAft>
                      </a:pPr>
                      <a:r>
                        <a:rPr lang="en-GB" sz="1200" b="0" dirty="0">
                          <a:solidFill>
                            <a:schemeClr val="tx1"/>
                          </a:solidFill>
                          <a:effectLst/>
                          <a:latin typeface="+mn-lt"/>
                          <a:ea typeface="Calibri" panose="020F0502020204030204" pitchFamily="34" charset="0"/>
                          <a:cs typeface="Times New Roman" panose="02020603050405020304" pitchFamily="18" charset="0"/>
                        </a:rPr>
                        <a:t>Poor, state run reservations </a:t>
                      </a:r>
                    </a:p>
                  </a:txBody>
                  <a:tcPr marL="28154" marR="281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32385017"/>
                  </a:ext>
                </a:extLst>
              </a:tr>
            </a:tbl>
          </a:graphicData>
        </a:graphic>
      </p:graphicFrame>
      <p:sp>
        <p:nvSpPr>
          <p:cNvPr id="4" name="TextBox 3">
            <a:extLst>
              <a:ext uri="{FF2B5EF4-FFF2-40B4-BE49-F238E27FC236}">
                <a16:creationId xmlns:a16="http://schemas.microsoft.com/office/drawing/2014/main" id="{18360182-189D-C4D9-F1BA-27FFF5956FE0}"/>
              </a:ext>
            </a:extLst>
          </p:cNvPr>
          <p:cNvSpPr txBox="1"/>
          <p:nvPr/>
        </p:nvSpPr>
        <p:spPr>
          <a:xfrm>
            <a:off x="6235547" y="0"/>
            <a:ext cx="622453" cy="246221"/>
          </a:xfrm>
          <a:prstGeom prst="rect">
            <a:avLst/>
          </a:prstGeom>
          <a:noFill/>
        </p:spPr>
        <p:txBody>
          <a:bodyPr wrap="square" rtlCol="0">
            <a:spAutoFit/>
          </a:bodyPr>
          <a:lstStyle/>
          <a:p>
            <a:r>
              <a:rPr lang="en-GB" sz="1000" dirty="0"/>
              <a:t>Page 18</a:t>
            </a:r>
          </a:p>
        </p:txBody>
      </p:sp>
    </p:spTree>
    <p:extLst>
      <p:ext uri="{BB962C8B-B14F-4D97-AF65-F5344CB8AC3E}">
        <p14:creationId xmlns:p14="http://schemas.microsoft.com/office/powerpoint/2010/main" val="34849996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1496</TotalTime>
  <Words>5002</Words>
  <Application>Microsoft Office PowerPoint</Application>
  <PresentationFormat>On-screen Show (4:3)</PresentationFormat>
  <Paragraphs>460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Google Sans</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Aylsham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Kirby, Rebecca</dc:creator>
  <cp:lastModifiedBy>Thomas, Stephanie</cp:lastModifiedBy>
  <cp:revision>131</cp:revision>
  <dcterms:created xsi:type="dcterms:W3CDTF">2023-09-05T10:16:02Z</dcterms:created>
  <dcterms:modified xsi:type="dcterms:W3CDTF">2026-09-02T12:26:36Z</dcterms:modified>
</cp:coreProperties>
</file>