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81" r:id="rId5"/>
    <p:sldId id="275" r:id="rId6"/>
    <p:sldId id="259" r:id="rId7"/>
    <p:sldId id="261" r:id="rId8"/>
    <p:sldId id="262" r:id="rId9"/>
    <p:sldId id="282" r:id="rId10"/>
    <p:sldId id="278" r:id="rId11"/>
    <p:sldId id="279" r:id="rId12"/>
    <p:sldId id="267" r:id="rId13"/>
    <p:sldId id="268" r:id="rId14"/>
    <p:sldId id="269" r:id="rId15"/>
    <p:sldId id="270" r:id="rId16"/>
    <p:sldId id="280" r:id="rId17"/>
    <p:sldId id="277" r:id="rId18"/>
    <p:sldId id="272" r:id="rId19"/>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3" d="100"/>
          <a:sy n="83" d="100"/>
        </p:scale>
        <p:origin x="29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1854613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16801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8E963F-FEA8-4F2D-9043-4D78421C4724}"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646709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8E963F-FEA8-4F2D-9043-4D78421C4724}"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678083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8E963F-FEA8-4F2D-9043-4D78421C4724}" type="datetimeFigureOut">
              <a:rPr lang="en-GB" smtClean="0"/>
              <a:t>06/07/2026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030879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8E963F-FEA8-4F2D-9043-4D78421C4724}" type="datetimeFigureOut">
              <a:rPr lang="en-GB" smtClean="0"/>
              <a:t>06/07/2026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026769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8E963F-FEA8-4F2D-9043-4D78421C4724}" type="datetimeFigureOut">
              <a:rPr lang="en-GB" smtClean="0"/>
              <a:t>06/07/2026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571829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68E963F-FEA8-4F2D-9043-4D78421C4724}"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4018929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68E963F-FEA8-4F2D-9043-4D78421C4724}"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197701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751553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948043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868E963F-FEA8-4F2D-9043-4D78421C4724}" type="datetimeFigureOut">
              <a:rPr lang="en-GB" smtClean="0"/>
              <a:t>06/07/2026</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3F64A6A9-0CAA-4B80-9C5D-13CDBC66A16D}" type="slidenum">
              <a:rPr lang="en-GB" smtClean="0"/>
              <a:t>‹#›</a:t>
            </a:fld>
            <a:endParaRPr lang="en-GB"/>
          </a:p>
        </p:txBody>
      </p:sp>
    </p:spTree>
    <p:extLst>
      <p:ext uri="{BB962C8B-B14F-4D97-AF65-F5344CB8AC3E}">
        <p14:creationId xmlns:p14="http://schemas.microsoft.com/office/powerpoint/2010/main" val="13424669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597" y="179385"/>
            <a:ext cx="6620719" cy="3276794"/>
          </a:xfrm>
          <a:prstGeom prst="rect">
            <a:avLst/>
          </a:prstGeom>
        </p:spPr>
        <p:txBody>
          <a:bodyPr wrap="square">
            <a:spAutoFit/>
          </a:bodyPr>
          <a:lstStyle/>
          <a:p>
            <a:pPr algn="ctr">
              <a:lnSpc>
                <a:spcPct val="107000"/>
              </a:lnSpc>
              <a:spcAft>
                <a:spcPts val="800"/>
              </a:spcAft>
            </a:pPr>
            <a:r>
              <a:rPr lang="en-GB" sz="4400" b="1" dirty="0">
                <a:ea typeface="Calibri" panose="020F0502020204030204" pitchFamily="34" charset="0"/>
                <a:cs typeface="Times New Roman" panose="02020603050405020304" pitchFamily="18" charset="0"/>
              </a:rPr>
              <a:t>Year 7</a:t>
            </a:r>
            <a:endParaRPr lang="en-GB" sz="1600" b="1" dirty="0">
              <a:ea typeface="Calibri" panose="020F0502020204030204" pitchFamily="34" charset="0"/>
              <a:cs typeface="Times New Roman" panose="02020603050405020304" pitchFamily="18" charset="0"/>
            </a:endParaRPr>
          </a:p>
          <a:p>
            <a:pPr algn="ctr">
              <a:lnSpc>
                <a:spcPct val="107000"/>
              </a:lnSpc>
              <a:spcAft>
                <a:spcPts val="800"/>
              </a:spcAft>
            </a:pPr>
            <a:r>
              <a:rPr lang="en-GB" sz="3600" b="1" dirty="0">
                <a:ea typeface="Calibri" panose="020F0502020204030204" pitchFamily="34" charset="0"/>
                <a:cs typeface="Times New Roman" panose="02020603050405020304" pitchFamily="18" charset="0"/>
              </a:rPr>
              <a:t>History Homework Booklet</a:t>
            </a:r>
            <a:endParaRPr lang="en-GB" sz="1200" b="1" dirty="0">
              <a:ea typeface="Calibri" panose="020F0502020204030204" pitchFamily="34" charset="0"/>
              <a:cs typeface="Times New Roman" panose="02020603050405020304" pitchFamily="18" charset="0"/>
            </a:endParaRPr>
          </a:p>
          <a:p>
            <a:pPr algn="ctr"/>
            <a:r>
              <a:rPr lang="en-GB" sz="3600" b="1" dirty="0">
                <a:ea typeface="Calibri" panose="020F0502020204030204" pitchFamily="34" charset="0"/>
              </a:rPr>
              <a:t>Term 1 – Autumn Term</a:t>
            </a:r>
          </a:p>
          <a:p>
            <a:pPr algn="ctr"/>
            <a:r>
              <a:rPr lang="en-GB" sz="3600" b="1" dirty="0">
                <a:ea typeface="Calibri" panose="020F0502020204030204" pitchFamily="34" charset="0"/>
              </a:rPr>
              <a:t>2026</a:t>
            </a:r>
            <a:br>
              <a:rPr lang="en-GB" sz="3600" b="1" dirty="0">
                <a:ea typeface="Calibri" panose="020F0502020204030204" pitchFamily="34" charset="0"/>
              </a:rPr>
            </a:br>
            <a:endParaRPr lang="en-GB" sz="3600" b="1" dirty="0"/>
          </a:p>
        </p:txBody>
      </p:sp>
      <p:pic>
        <p:nvPicPr>
          <p:cNvPr id="5" name="Picture 4"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1898" y="4702902"/>
            <a:ext cx="2378572" cy="1891546"/>
          </a:xfrm>
          <a:prstGeom prst="rect">
            <a:avLst/>
          </a:prstGeom>
          <a:noFill/>
          <a:ln>
            <a:noFill/>
          </a:ln>
        </p:spPr>
      </p:pic>
      <p:sp>
        <p:nvSpPr>
          <p:cNvPr id="6" name="TextBox 5"/>
          <p:cNvSpPr txBox="1"/>
          <p:nvPr/>
        </p:nvSpPr>
        <p:spPr>
          <a:xfrm>
            <a:off x="887720" y="7326217"/>
            <a:ext cx="4944850" cy="1295868"/>
          </a:xfrm>
          <a:prstGeom prst="rect">
            <a:avLst/>
          </a:prstGeom>
          <a:noFill/>
        </p:spPr>
        <p:txBody>
          <a:bodyPr wrap="square" rtlCol="0">
            <a:spAutoFit/>
          </a:bodyPr>
          <a:lstStyle/>
          <a:p>
            <a:pPr>
              <a:lnSpc>
                <a:spcPct val="150000"/>
              </a:lnSpc>
            </a:pPr>
            <a:r>
              <a:rPr lang="en-GB" dirty="0"/>
              <a:t>Name:………………………………………………………………...</a:t>
            </a:r>
          </a:p>
          <a:p>
            <a:pPr>
              <a:lnSpc>
                <a:spcPct val="150000"/>
              </a:lnSpc>
            </a:pPr>
            <a:r>
              <a:rPr lang="en-GB" dirty="0"/>
              <a:t>Class: ………………………………………………………………..</a:t>
            </a:r>
          </a:p>
          <a:p>
            <a:pPr>
              <a:lnSpc>
                <a:spcPct val="150000"/>
              </a:lnSpc>
            </a:pPr>
            <a:r>
              <a:rPr lang="en-GB" dirty="0"/>
              <a:t>Teacher: …………………………………………………………..</a:t>
            </a:r>
          </a:p>
        </p:txBody>
      </p:sp>
      <p:pic>
        <p:nvPicPr>
          <p:cNvPr id="7" name="Picture 6">
            <a:extLst>
              <a:ext uri="{FF2B5EF4-FFF2-40B4-BE49-F238E27FC236}">
                <a16:creationId xmlns:a16="http://schemas.microsoft.com/office/drawing/2014/main" id="{DFE72D0B-2E6E-B093-3D86-CA0EECCE5564}"/>
              </a:ext>
            </a:extLst>
          </p:cNvPr>
          <p:cNvPicPr>
            <a:picLocks noChangeAspect="1"/>
          </p:cNvPicPr>
          <p:nvPr/>
        </p:nvPicPr>
        <p:blipFill>
          <a:blip r:embed="rId3"/>
          <a:stretch>
            <a:fillRect/>
          </a:stretch>
        </p:blipFill>
        <p:spPr>
          <a:xfrm>
            <a:off x="428260" y="4630053"/>
            <a:ext cx="2294681" cy="2037244"/>
          </a:xfrm>
          <a:prstGeom prst="rect">
            <a:avLst/>
          </a:prstGeom>
        </p:spPr>
      </p:pic>
      <p:sp>
        <p:nvSpPr>
          <p:cNvPr id="8" name="TextBox 7">
            <a:extLst>
              <a:ext uri="{FF2B5EF4-FFF2-40B4-BE49-F238E27FC236}">
                <a16:creationId xmlns:a16="http://schemas.microsoft.com/office/drawing/2014/main" id="{3A0725E4-FDBF-A048-76AB-AAB845D83497}"/>
              </a:ext>
            </a:extLst>
          </p:cNvPr>
          <p:cNvSpPr txBox="1"/>
          <p:nvPr/>
        </p:nvSpPr>
        <p:spPr>
          <a:xfrm>
            <a:off x="219620" y="6712530"/>
            <a:ext cx="2711963" cy="523220"/>
          </a:xfrm>
          <a:prstGeom prst="rect">
            <a:avLst/>
          </a:prstGeom>
          <a:noFill/>
        </p:spPr>
        <p:txBody>
          <a:bodyPr wrap="square" rtlCol="0">
            <a:spAutoFit/>
          </a:bodyPr>
          <a:lstStyle/>
          <a:p>
            <a:pPr algn="ctr"/>
            <a:r>
              <a:rPr lang="en-GB" sz="1400" b="1" dirty="0"/>
              <a:t>Topic 2: </a:t>
            </a:r>
            <a:r>
              <a:rPr lang="en-GB" sz="1400" dirty="0"/>
              <a:t>How powerful was Anglo-Saxon England?</a:t>
            </a:r>
          </a:p>
        </p:txBody>
      </p:sp>
      <p:sp>
        <p:nvSpPr>
          <p:cNvPr id="9" name="TextBox 8">
            <a:extLst>
              <a:ext uri="{FF2B5EF4-FFF2-40B4-BE49-F238E27FC236}">
                <a16:creationId xmlns:a16="http://schemas.microsoft.com/office/drawing/2014/main" id="{DA330C10-1348-8DED-9735-56C0CD550735}"/>
              </a:ext>
            </a:extLst>
          </p:cNvPr>
          <p:cNvSpPr txBox="1"/>
          <p:nvPr/>
        </p:nvSpPr>
        <p:spPr>
          <a:xfrm>
            <a:off x="3815203" y="6667297"/>
            <a:ext cx="2711963" cy="523220"/>
          </a:xfrm>
          <a:prstGeom prst="rect">
            <a:avLst/>
          </a:prstGeom>
          <a:noFill/>
        </p:spPr>
        <p:txBody>
          <a:bodyPr wrap="square" rtlCol="0">
            <a:spAutoFit/>
          </a:bodyPr>
          <a:lstStyle/>
          <a:p>
            <a:pPr algn="ctr"/>
            <a:r>
              <a:rPr lang="en-GB" sz="1400" b="1" dirty="0"/>
              <a:t>Topic 3: </a:t>
            </a:r>
            <a:r>
              <a:rPr lang="en-GB" sz="1400" dirty="0"/>
              <a:t>How did England change under the Normans?</a:t>
            </a:r>
          </a:p>
        </p:txBody>
      </p:sp>
      <p:pic>
        <p:nvPicPr>
          <p:cNvPr id="2" name="Picture 1">
            <a:extLst>
              <a:ext uri="{FF2B5EF4-FFF2-40B4-BE49-F238E27FC236}">
                <a16:creationId xmlns:a16="http://schemas.microsoft.com/office/drawing/2014/main" id="{C31BF138-3D83-C8E3-70E6-1C07C575D8A4}"/>
              </a:ext>
            </a:extLst>
          </p:cNvPr>
          <p:cNvPicPr>
            <a:picLocks noChangeAspect="1"/>
          </p:cNvPicPr>
          <p:nvPr/>
        </p:nvPicPr>
        <p:blipFill>
          <a:blip r:embed="rId4"/>
          <a:stretch>
            <a:fillRect/>
          </a:stretch>
        </p:blipFill>
        <p:spPr>
          <a:xfrm>
            <a:off x="435166" y="2884826"/>
            <a:ext cx="2387837" cy="1629121"/>
          </a:xfrm>
          <a:prstGeom prst="rect">
            <a:avLst/>
          </a:prstGeom>
        </p:spPr>
      </p:pic>
      <p:sp>
        <p:nvSpPr>
          <p:cNvPr id="10" name="TextBox 9">
            <a:extLst>
              <a:ext uri="{FF2B5EF4-FFF2-40B4-BE49-F238E27FC236}">
                <a16:creationId xmlns:a16="http://schemas.microsoft.com/office/drawing/2014/main" id="{7B0BB819-B6AD-DEFE-64BB-9499BA9D934F}"/>
              </a:ext>
            </a:extLst>
          </p:cNvPr>
          <p:cNvSpPr txBox="1"/>
          <p:nvPr/>
        </p:nvSpPr>
        <p:spPr>
          <a:xfrm>
            <a:off x="2931583" y="3449722"/>
            <a:ext cx="3055717" cy="307777"/>
          </a:xfrm>
          <a:prstGeom prst="rect">
            <a:avLst/>
          </a:prstGeom>
          <a:noFill/>
        </p:spPr>
        <p:txBody>
          <a:bodyPr wrap="square" rtlCol="0">
            <a:spAutoFit/>
          </a:bodyPr>
          <a:lstStyle/>
          <a:p>
            <a:r>
              <a:rPr lang="en-GB" sz="1400" b="1" dirty="0"/>
              <a:t>Topic 1</a:t>
            </a:r>
            <a:r>
              <a:rPr lang="en-GB" sz="1400" dirty="0"/>
              <a:t>: What is History?</a:t>
            </a:r>
          </a:p>
        </p:txBody>
      </p:sp>
    </p:spTree>
    <p:extLst>
      <p:ext uri="{BB962C8B-B14F-4D97-AF65-F5344CB8AC3E}">
        <p14:creationId xmlns:p14="http://schemas.microsoft.com/office/powerpoint/2010/main" val="1636105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322" y="168882"/>
            <a:ext cx="6488934"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1</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questions 1-10 of </a:t>
            </a:r>
            <a:r>
              <a:rPr lang="en-GB" sz="1200" b="1" dirty="0">
                <a:latin typeface="Calibri" panose="020F0502020204030204" pitchFamily="34" charset="0"/>
                <a:ea typeface="Calibri" panose="020F0502020204030204" pitchFamily="34" charset="0"/>
                <a:cs typeface="Calibri" panose="020F0502020204030204" pitchFamily="34" charset="0"/>
              </a:rPr>
              <a:t>Topic 1</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b="1" dirty="0">
                <a:latin typeface="Calibri" panose="020F0502020204030204" pitchFamily="34" charset="0"/>
                <a:ea typeface="Calibri" panose="020F0502020204030204" pitchFamily="34" charset="0"/>
                <a:cs typeface="Calibri" panose="020F0502020204030204" pitchFamily="34" charset="0"/>
              </a:rPr>
              <a:t>What is history?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Following your revision, complete the core knowledge test below. </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049441217"/>
              </p:ext>
            </p:extLst>
          </p:nvPr>
        </p:nvGraphicFramePr>
        <p:xfrm>
          <a:off x="243916" y="1643388"/>
          <a:ext cx="6370167" cy="7300632"/>
        </p:xfrm>
        <a:graphic>
          <a:graphicData uri="http://schemas.openxmlformats.org/drawingml/2006/table">
            <a:tbl>
              <a:tblPr firstRow="1" firstCol="1" bandRow="1">
                <a:tableStyleId>{5940675A-B579-460E-94D1-54222C63F5DA}</a:tableStyleId>
              </a:tblPr>
              <a:tblGrid>
                <a:gridCol w="532622">
                  <a:extLst>
                    <a:ext uri="{9D8B030D-6E8A-4147-A177-3AD203B41FA5}">
                      <a16:colId xmlns:a16="http://schemas.microsoft.com/office/drawing/2014/main" val="370772928"/>
                    </a:ext>
                  </a:extLst>
                </a:gridCol>
                <a:gridCol w="1912316">
                  <a:extLst>
                    <a:ext uri="{9D8B030D-6E8A-4147-A177-3AD203B41FA5}">
                      <a16:colId xmlns:a16="http://schemas.microsoft.com/office/drawing/2014/main" val="1035397825"/>
                    </a:ext>
                  </a:extLst>
                </a:gridCol>
                <a:gridCol w="3925229">
                  <a:extLst>
                    <a:ext uri="{9D8B030D-6E8A-4147-A177-3AD203B41FA5}">
                      <a16:colId xmlns:a16="http://schemas.microsoft.com/office/drawing/2014/main" val="3010476173"/>
                    </a:ext>
                  </a:extLst>
                </a:gridCol>
              </a:tblGrid>
              <a:tr h="318779">
                <a:tc>
                  <a:txBody>
                    <a:bodyPr/>
                    <a:lstStyle/>
                    <a:p>
                      <a:pPr marL="228600" algn="l">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Question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Answer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938681027"/>
                  </a:ext>
                </a:extLst>
              </a:tr>
              <a:tr h="686070">
                <a:tc>
                  <a:txBody>
                    <a:bodyPr/>
                    <a:lstStyle/>
                    <a:p>
                      <a:pPr marL="228600" algn="l">
                        <a:lnSpc>
                          <a:spcPct val="115000"/>
                        </a:lnSpc>
                        <a:spcAft>
                          <a:spcPts val="0"/>
                        </a:spcAft>
                      </a:pPr>
                      <a:r>
                        <a:rPr lang="en-GB" sz="1200" dirty="0">
                          <a:effectLst/>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are Primary sources?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148442478"/>
                  </a:ext>
                </a:extLst>
              </a:tr>
              <a:tr h="689360">
                <a:tc>
                  <a:txBody>
                    <a:bodyPr/>
                    <a:lstStyle/>
                    <a:p>
                      <a:pPr marL="228600" algn="l">
                        <a:lnSpc>
                          <a:spcPct val="115000"/>
                        </a:lnSpc>
                        <a:spcAft>
                          <a:spcPts val="0"/>
                        </a:spcAft>
                      </a:pPr>
                      <a:r>
                        <a:rPr lang="en-GB" sz="1200" dirty="0">
                          <a:effectLst/>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is chronology?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41422157"/>
                  </a:ext>
                </a:extLst>
              </a:tr>
              <a:tr h="566909">
                <a:tc>
                  <a:txBody>
                    <a:bodyPr/>
                    <a:lstStyle/>
                    <a:p>
                      <a:pPr marL="228600" algn="l">
                        <a:lnSpc>
                          <a:spcPct val="115000"/>
                        </a:lnSpc>
                        <a:spcAft>
                          <a:spcPts val="0"/>
                        </a:spcAft>
                      </a:pPr>
                      <a:r>
                        <a:rPr lang="en-GB" sz="1200" dirty="0">
                          <a:effectLst/>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is continuity?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83659292"/>
                  </a:ext>
                </a:extLst>
              </a:tr>
              <a:tr h="454997">
                <a:tc>
                  <a:txBody>
                    <a:bodyPr/>
                    <a:lstStyle/>
                    <a:p>
                      <a:pPr marL="228600" algn="l">
                        <a:lnSpc>
                          <a:spcPct val="115000"/>
                        </a:lnSpc>
                        <a:spcAft>
                          <a:spcPts val="0"/>
                        </a:spcAft>
                      </a:pPr>
                      <a:r>
                        <a:rPr lang="en-GB" sz="1200" dirty="0">
                          <a:effectLst/>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progress?</a:t>
                      </a: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845912598"/>
                  </a:ext>
                </a:extLst>
              </a:tr>
              <a:tr h="571312">
                <a:tc>
                  <a:txBody>
                    <a:bodyPr/>
                    <a:lstStyle/>
                    <a:p>
                      <a:pPr marL="228600" algn="l">
                        <a:lnSpc>
                          <a:spcPct val="115000"/>
                        </a:lnSpc>
                        <a:spcAft>
                          <a:spcPts val="0"/>
                        </a:spcAft>
                      </a:pPr>
                      <a:r>
                        <a:rPr lang="en-GB" sz="1200" dirty="0">
                          <a:effectLst/>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BC?</a:t>
                      </a: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788458393"/>
                  </a:ext>
                </a:extLst>
              </a:tr>
              <a:tr h="668761">
                <a:tc>
                  <a:txBody>
                    <a:bodyPr/>
                    <a:lstStyle/>
                    <a:p>
                      <a:pPr marL="228600" algn="l">
                        <a:lnSpc>
                          <a:spcPct val="115000"/>
                        </a:lnSpc>
                        <a:spcAft>
                          <a:spcPts val="0"/>
                        </a:spcAft>
                      </a:pPr>
                      <a:r>
                        <a:rPr lang="en-GB" sz="1200" dirty="0">
                          <a:effectLst/>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How many years are in a century?</a:t>
                      </a: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573866006"/>
                  </a:ext>
                </a:extLst>
              </a:tr>
              <a:tr h="689360">
                <a:tc>
                  <a:txBody>
                    <a:bodyPr/>
                    <a:lstStyle/>
                    <a:p>
                      <a:pPr marL="228600" algn="l">
                        <a:lnSpc>
                          <a:spcPct val="115000"/>
                        </a:lnSpc>
                        <a:spcAft>
                          <a:spcPts val="0"/>
                        </a:spcAft>
                      </a:pPr>
                      <a:r>
                        <a:rPr lang="en-GB" sz="1200" dirty="0">
                          <a:effectLst/>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regress?</a:t>
                      </a: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602177381"/>
                  </a:ext>
                </a:extLst>
              </a:tr>
              <a:tr h="625550">
                <a:tc>
                  <a:txBody>
                    <a:bodyPr/>
                    <a:lstStyle/>
                    <a:p>
                      <a:pPr marL="228600" algn="l">
                        <a:lnSpc>
                          <a:spcPct val="115000"/>
                        </a:lnSpc>
                        <a:spcAft>
                          <a:spcPts val="0"/>
                        </a:spcAft>
                      </a:pPr>
                      <a:r>
                        <a:rPr lang="en-GB" sz="1200" dirty="0">
                          <a:effectLst/>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How many years are there in a decade?</a:t>
                      </a: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94534421"/>
                  </a:ext>
                </a:extLst>
              </a:tr>
              <a:tr h="668761">
                <a:tc>
                  <a:txBody>
                    <a:bodyPr/>
                    <a:lstStyle/>
                    <a:p>
                      <a:pPr marL="228600" algn="l">
                        <a:lnSpc>
                          <a:spcPct val="115000"/>
                        </a:lnSpc>
                        <a:spcAft>
                          <a:spcPts val="0"/>
                        </a:spcAft>
                      </a:pPr>
                      <a:r>
                        <a:rPr lang="en-GB" sz="1200" dirty="0">
                          <a:effectLst/>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What are secondary sources? </a:t>
                      </a:r>
                    </a:p>
                    <a:p>
                      <a:pPr>
                        <a:lnSpc>
                          <a:spcPct val="115000"/>
                        </a:lnSpc>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204619958"/>
                  </a:ext>
                </a:extLst>
              </a:tr>
              <a:tr h="786301">
                <a:tc>
                  <a:txBody>
                    <a:bodyPr/>
                    <a:lstStyle/>
                    <a:p>
                      <a:pPr marL="228600" algn="l">
                        <a:lnSpc>
                          <a:spcPct val="115000"/>
                        </a:lnSpc>
                        <a:spcAft>
                          <a:spcPts val="0"/>
                        </a:spcAft>
                      </a:pPr>
                      <a:r>
                        <a:rPr lang="en-GB" sz="1200" dirty="0">
                          <a:effectLst/>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AD?</a:t>
                      </a:r>
                    </a:p>
                  </a:txBody>
                  <a:tcPr marL="56190" marR="56190"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3335635426"/>
                  </a:ext>
                </a:extLst>
              </a:tr>
            </a:tbl>
          </a:graphicData>
        </a:graphic>
      </p:graphicFrame>
      <p:sp>
        <p:nvSpPr>
          <p:cNvPr id="4" name="TextBox 3"/>
          <p:cNvSpPr txBox="1"/>
          <p:nvPr/>
        </p:nvSpPr>
        <p:spPr>
          <a:xfrm>
            <a:off x="6329191" y="45771"/>
            <a:ext cx="528809" cy="246221"/>
          </a:xfrm>
          <a:prstGeom prst="rect">
            <a:avLst/>
          </a:prstGeom>
          <a:noFill/>
        </p:spPr>
        <p:txBody>
          <a:bodyPr wrap="square" rtlCol="0">
            <a:spAutoFit/>
          </a:bodyPr>
          <a:lstStyle/>
          <a:p>
            <a:r>
              <a:rPr lang="en-GB" sz="1000" dirty="0"/>
              <a:t>Page 1</a:t>
            </a:r>
          </a:p>
        </p:txBody>
      </p:sp>
    </p:spTree>
    <p:extLst>
      <p:ext uri="{BB962C8B-B14F-4D97-AF65-F5344CB8AC3E}">
        <p14:creationId xmlns:p14="http://schemas.microsoft.com/office/powerpoint/2010/main" val="1970486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4174"/>
            <a:ext cx="6488934" cy="685188"/>
          </a:xfrm>
          <a:prstGeom prst="rect">
            <a:avLst/>
          </a:prstGeom>
        </p:spPr>
        <p:txBody>
          <a:bodyPr wrap="square">
            <a:spAutoFit/>
          </a:bodyPr>
          <a:lstStyle/>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3: </a:t>
            </a:r>
            <a:r>
              <a:rPr lang="en-GB" sz="1200" dirty="0">
                <a:latin typeface="Calibri" panose="020F0502020204030204" pitchFamily="34" charset="0"/>
                <a:ea typeface="Calibri" panose="020F0502020204030204" pitchFamily="34" charset="0"/>
                <a:cs typeface="Calibri" panose="020F0502020204030204" pitchFamily="34" charset="0"/>
              </a:rPr>
              <a:t>Complete the activities below. They all test your knowledge and understanding of the core historical concept of chronology.</a:t>
            </a:r>
            <a:r>
              <a:rPr lang="en-GB" sz="1200" b="1" dirty="0">
                <a:latin typeface="Calibri" panose="020F0502020204030204" pitchFamily="34" charset="0"/>
                <a:ea typeface="Calibri" panose="020F0502020204030204" pitchFamily="34" charset="0"/>
                <a:cs typeface="Calibri" panose="020F0502020204030204" pitchFamily="34" charset="0"/>
              </a:rPr>
              <a:t> </a:t>
            </a:r>
            <a:br>
              <a:rPr lang="en-GB" sz="1200" b="1" dirty="0">
                <a:latin typeface="Calibri" panose="020F0502020204030204" pitchFamily="34" charset="0"/>
                <a:ea typeface="Calibri" panose="020F0502020204030204" pitchFamily="34" charset="0"/>
                <a:cs typeface="Calibri" panose="020F0502020204030204" pitchFamily="34" charset="0"/>
              </a:rPr>
            </a:b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121186" y="747303"/>
            <a:ext cx="6577070" cy="5266442"/>
          </a:xfrm>
          <a:prstGeom prst="rect">
            <a:avLst/>
          </a:prstGeom>
        </p:spPr>
        <p:txBody>
          <a:bodyPr wrap="square">
            <a:spAutoFit/>
          </a:bodyPr>
          <a:lstStyle/>
          <a:p>
            <a:pPr>
              <a:lnSpc>
                <a:spcPct val="107000"/>
              </a:lnSpc>
              <a:spcAft>
                <a:spcPts val="800"/>
              </a:spcAft>
              <a:tabLst>
                <a:tab pos="600075" algn="l"/>
              </a:tabLst>
            </a:pPr>
            <a:r>
              <a:rPr lang="en-GB" sz="1200" b="1" dirty="0">
                <a:latin typeface="Calibri" panose="020F0502020204030204" pitchFamily="34" charset="0"/>
                <a:ea typeface="Calibri" panose="020F0502020204030204" pitchFamily="34" charset="0"/>
                <a:cs typeface="Times New Roman" panose="02020603050405020304" pitchFamily="18" charset="0"/>
              </a:rPr>
              <a:t>A) What period is covered within the century given below? </a:t>
            </a:r>
            <a:r>
              <a:rPr lang="en-GB" sz="1200" b="1" i="1" dirty="0">
                <a:latin typeface="Calibri" panose="020F0502020204030204" pitchFamily="34" charset="0"/>
                <a:ea typeface="Calibri" panose="020F0502020204030204" pitchFamily="34" charset="0"/>
                <a:cs typeface="Times New Roman" panose="02020603050405020304" pitchFamily="18" charset="0"/>
              </a:rPr>
              <a:t>The first one has been done for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15</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i="1" u="sng" dirty="0">
                <a:latin typeface="Calibri" panose="020F0502020204030204" pitchFamily="34" charset="0"/>
                <a:ea typeface="Calibri" panose="020F0502020204030204" pitchFamily="34" charset="0"/>
                <a:cs typeface="Times New Roman" panose="02020603050405020304" pitchFamily="18" charset="0"/>
              </a:rPr>
              <a:t>1400 AD - 1499 AD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13</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u="sng"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18</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u="sng"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21</a:t>
            </a:r>
            <a:r>
              <a:rPr lang="en-GB" sz="1200" baseline="30000" dirty="0">
                <a:latin typeface="Calibri" panose="020F0502020204030204" pitchFamily="34" charset="0"/>
                <a:ea typeface="Calibri" panose="020F0502020204030204" pitchFamily="34" charset="0"/>
                <a:cs typeface="Times New Roman" panose="02020603050405020304" pitchFamily="18" charset="0"/>
              </a:rPr>
              <a:t>st</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u="sng"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10</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u="sng"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8</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r>
              <a:rPr lang="en-GB" sz="1200" u="sng"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600075" algn="l"/>
              </a:tabLst>
            </a:pPr>
            <a:r>
              <a:rPr lang="en-GB" sz="1200" b="1" dirty="0">
                <a:latin typeface="Calibri" panose="020F0502020204030204" pitchFamily="34" charset="0"/>
                <a:ea typeface="Calibri" panose="020F0502020204030204" pitchFamily="34" charset="0"/>
                <a:cs typeface="Times New Roman" panose="02020603050405020304" pitchFamily="18" charset="0"/>
              </a:rPr>
              <a:t>B) Circle the correct century that reflects the date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		 </a:t>
            </a:r>
            <a:r>
              <a:rPr lang="en-GB" sz="1200" b="1" dirty="0">
                <a:latin typeface="Calibri" panose="020F0502020204030204" pitchFamily="34" charset="0"/>
                <a:ea typeface="Calibri" panose="020F0502020204030204" pitchFamily="34" charset="0"/>
                <a:cs typeface="Times New Roman" panose="02020603050405020304" pitchFamily="18" charset="0"/>
              </a:rPr>
              <a:t>1348AD						         1585AD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A) 14</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B) 13</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 16</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B) 14</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p>
          <a:p>
            <a:pPr indent="457200">
              <a:lnSpc>
                <a:spcPct val="107000"/>
              </a:lnSpc>
              <a:spcAft>
                <a:spcPts val="800"/>
              </a:spcAft>
              <a:tabLst>
                <a:tab pos="600075" algn="l"/>
              </a:tabLst>
            </a:pPr>
            <a:r>
              <a:rPr lang="en-GB" sz="1200" b="1" dirty="0">
                <a:latin typeface="Calibri" panose="020F0502020204030204" pitchFamily="34" charset="0"/>
                <a:ea typeface="Calibri" panose="020F0502020204030204" pitchFamily="34" charset="0"/>
                <a:cs typeface="Times New Roman" panose="02020603050405020304" pitchFamily="18" charset="0"/>
              </a:rPr>
              <a:t>		1896AD							785AD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228600" indent="-228600">
              <a:lnSpc>
                <a:spcPct val="107000"/>
              </a:lnSpc>
              <a:spcAft>
                <a:spcPts val="800"/>
              </a:spcAft>
              <a:buAutoNum type="alphaUcParenR"/>
              <a:tabLst>
                <a:tab pos="600075" algn="l"/>
              </a:tabLst>
            </a:pPr>
            <a:r>
              <a:rPr lang="en-GB" sz="1200" dirty="0">
                <a:latin typeface="Calibri" panose="020F0502020204030204" pitchFamily="34" charset="0"/>
                <a:ea typeface="Calibri" panose="020F0502020204030204" pitchFamily="34" charset="0"/>
                <a:cs typeface="Times New Roman" panose="02020603050405020304" pitchFamily="18" charset="0"/>
              </a:rPr>
              <a:t>17</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B) 19</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 7</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B) 8</a:t>
            </a:r>
            <a:r>
              <a:rPr lang="en-GB" sz="1200" baseline="30000" dirty="0">
                <a:latin typeface="Calibri" panose="020F0502020204030204" pitchFamily="34" charset="0"/>
                <a:ea typeface="Calibri" panose="020F0502020204030204" pitchFamily="34" charset="0"/>
                <a:cs typeface="Times New Roman" panose="02020603050405020304" pitchFamily="18" charset="0"/>
              </a:rPr>
              <a:t>th</a:t>
            </a:r>
            <a:r>
              <a:rPr lang="en-GB" sz="1200" dirty="0">
                <a:latin typeface="Calibri" panose="020F0502020204030204" pitchFamily="34" charset="0"/>
                <a:ea typeface="Calibri" panose="020F0502020204030204" pitchFamily="34" charset="0"/>
                <a:cs typeface="Times New Roman" panose="02020603050405020304" pitchFamily="18" charset="0"/>
              </a:rPr>
              <a:t> century </a:t>
            </a:r>
          </a:p>
          <a:p>
            <a:pPr marL="228600" indent="-228600">
              <a:lnSpc>
                <a:spcPct val="107000"/>
              </a:lnSpc>
              <a:spcAft>
                <a:spcPts val="800"/>
              </a:spcAft>
              <a:buAutoNum type="alphaUcParenR"/>
              <a:tabLst>
                <a:tab pos="600075" algn="l"/>
              </a:tabLs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endParaRPr lang="en-GB" sz="12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0075" algn="l"/>
              </a:tabLst>
            </a:pPr>
            <a:r>
              <a:rPr lang="en-GB" sz="1200" b="1" dirty="0">
                <a:latin typeface="Calibri" panose="020F0502020204030204" pitchFamily="34" charset="0"/>
                <a:ea typeface="Calibri" panose="020F0502020204030204" pitchFamily="34" charset="0"/>
                <a:cs typeface="Times New Roman" panose="02020603050405020304" pitchFamily="18" charset="0"/>
              </a:rPr>
              <a:t>C) Write the periods of time chronologically onto the timeline below. </a:t>
            </a:r>
          </a:p>
          <a:p>
            <a:pPr>
              <a:lnSpc>
                <a:spcPct val="107000"/>
              </a:lnSpc>
              <a:spcAft>
                <a:spcPts val="800"/>
              </a:spcAft>
              <a:tabLst>
                <a:tab pos="600075" algn="l"/>
              </a:tabLst>
            </a:pPr>
            <a:r>
              <a:rPr lang="en-GB" sz="1100" dirty="0">
                <a:latin typeface="Calibri" panose="020F0502020204030204" pitchFamily="34" charset="0"/>
                <a:ea typeface="Calibri" panose="020F0502020204030204" pitchFamily="34" charset="0"/>
                <a:cs typeface="Times New Roman" panose="02020603050405020304" pitchFamily="18" charset="0"/>
              </a:rPr>
              <a:t>The Modern Era	The Renaissance	The Middle ages 	The Industrial period	The Dark ages </a:t>
            </a:r>
          </a:p>
        </p:txBody>
      </p:sp>
      <p:sp>
        <p:nvSpPr>
          <p:cNvPr id="4" name="TextBox 3"/>
          <p:cNvSpPr txBox="1"/>
          <p:nvPr/>
        </p:nvSpPr>
        <p:spPr>
          <a:xfrm>
            <a:off x="6329191" y="0"/>
            <a:ext cx="528809" cy="246221"/>
          </a:xfrm>
          <a:prstGeom prst="rect">
            <a:avLst/>
          </a:prstGeom>
          <a:noFill/>
        </p:spPr>
        <p:txBody>
          <a:bodyPr wrap="square" rtlCol="0">
            <a:spAutoFit/>
          </a:bodyPr>
          <a:lstStyle/>
          <a:p>
            <a:r>
              <a:rPr lang="en-GB" sz="1000" dirty="0"/>
              <a:t>Page 2</a:t>
            </a:r>
          </a:p>
        </p:txBody>
      </p:sp>
      <p:sp>
        <p:nvSpPr>
          <p:cNvPr id="5" name="Arrow: Left-Right 4">
            <a:extLst>
              <a:ext uri="{FF2B5EF4-FFF2-40B4-BE49-F238E27FC236}">
                <a16:creationId xmlns:a16="http://schemas.microsoft.com/office/drawing/2014/main" id="{CC668E02-8DE6-DEAB-FC2F-BE498F3AA590}"/>
              </a:ext>
            </a:extLst>
          </p:cNvPr>
          <p:cNvSpPr/>
          <p:nvPr/>
        </p:nvSpPr>
        <p:spPr>
          <a:xfrm>
            <a:off x="82628" y="6478385"/>
            <a:ext cx="6615628" cy="603834"/>
          </a:xfrm>
          <a:prstGeom prst="lef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4E6D0E3-1C83-EC88-422F-8A8736D5F83B}"/>
              </a:ext>
            </a:extLst>
          </p:cNvPr>
          <p:cNvSpPr txBox="1"/>
          <p:nvPr/>
        </p:nvSpPr>
        <p:spPr>
          <a:xfrm>
            <a:off x="-92598" y="7546859"/>
            <a:ext cx="7407797" cy="1541063"/>
          </a:xfrm>
          <a:prstGeom prst="rect">
            <a:avLst/>
          </a:prstGeom>
          <a:noFill/>
        </p:spPr>
        <p:txBody>
          <a:bodyPr wrap="square" rtlCol="0">
            <a:spAutoFit/>
          </a:bodyPr>
          <a:lstStyle/>
          <a:p>
            <a:r>
              <a:rPr lang="en-GB" sz="1200" b="1" dirty="0"/>
              <a:t>D) For each statement below, decide if it is an example of progress, continuity or regress.</a:t>
            </a:r>
            <a:endParaRPr lang="en-GB" sz="1100" b="1" dirty="0"/>
          </a:p>
          <a:p>
            <a:pPr marL="228600" indent="-228600">
              <a:lnSpc>
                <a:spcPct val="150000"/>
              </a:lnSpc>
              <a:buFont typeface="+mj-lt"/>
              <a:buAutoNum type="arabicPeriod"/>
            </a:pPr>
            <a:r>
              <a:rPr lang="en-GB" sz="1100" dirty="0"/>
              <a:t>Anglo-Saxon kings used their taxes to improve roads and marketplaces across the kingdom. </a:t>
            </a:r>
            <a:r>
              <a:rPr lang="en-GB" sz="1100" u="sng" dirty="0"/>
              <a:t>				</a:t>
            </a:r>
          </a:p>
          <a:p>
            <a:pPr marL="228600" indent="-228600">
              <a:lnSpc>
                <a:spcPct val="150000"/>
              </a:lnSpc>
              <a:buFont typeface="+mj-lt"/>
              <a:buAutoNum type="arabicPeriod"/>
            </a:pPr>
            <a:r>
              <a:rPr lang="en-GB" sz="1100" dirty="0"/>
              <a:t>Crops like wheat, barley and rye were grown for many centuries in England. </a:t>
            </a:r>
            <a:r>
              <a:rPr lang="en-GB" sz="1100" u="sng" dirty="0"/>
              <a:t>						</a:t>
            </a:r>
          </a:p>
          <a:p>
            <a:pPr marL="228600" indent="-228600">
              <a:lnSpc>
                <a:spcPct val="150000"/>
              </a:lnSpc>
              <a:buFont typeface="+mj-lt"/>
              <a:buAutoNum type="arabicPeriod"/>
            </a:pPr>
            <a:r>
              <a:rPr lang="en-GB" sz="1100" dirty="0"/>
              <a:t>Kings had the power to make laws in isolation for most of the middle ages. </a:t>
            </a:r>
            <a:r>
              <a:rPr lang="en-GB" sz="1100" u="sng" dirty="0"/>
              <a:t>						</a:t>
            </a:r>
          </a:p>
          <a:p>
            <a:pPr marL="228600" indent="-228600">
              <a:lnSpc>
                <a:spcPct val="150000"/>
              </a:lnSpc>
              <a:buFont typeface="+mj-lt"/>
              <a:buAutoNum type="arabicPeriod"/>
            </a:pPr>
            <a:r>
              <a:rPr lang="en-GB" sz="1100" dirty="0"/>
              <a:t>People were less healthy in the Industrial period than they had been in the Anglo-Saxon period </a:t>
            </a:r>
            <a:r>
              <a:rPr lang="en-GB" sz="1100" u="sng" dirty="0"/>
              <a:t>			</a:t>
            </a:r>
          </a:p>
          <a:p>
            <a:pPr marL="228600" indent="-228600">
              <a:lnSpc>
                <a:spcPct val="150000"/>
              </a:lnSpc>
              <a:buFont typeface="+mj-lt"/>
              <a:buAutoNum type="arabicPeriod"/>
            </a:pPr>
            <a:r>
              <a:rPr lang="en-GB" sz="1100" dirty="0"/>
              <a:t>Danelaw helped to establish a peace between Vikings and Anglo-Saxons. </a:t>
            </a:r>
            <a:r>
              <a:rPr lang="en-GB" sz="1100" u="sng" dirty="0"/>
              <a:t>						</a:t>
            </a:r>
            <a:endParaRPr lang="en-GB" sz="1200" dirty="0"/>
          </a:p>
        </p:txBody>
      </p:sp>
    </p:spTree>
    <p:extLst>
      <p:ext uri="{BB962C8B-B14F-4D97-AF65-F5344CB8AC3E}">
        <p14:creationId xmlns:p14="http://schemas.microsoft.com/office/powerpoint/2010/main" val="805278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07C25-A392-90B9-A982-ED1B978C61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EC4BD36-A907-1595-3C44-F0779274C7A6}"/>
              </a:ext>
            </a:extLst>
          </p:cNvPr>
          <p:cNvSpPr/>
          <p:nvPr/>
        </p:nvSpPr>
        <p:spPr>
          <a:xfrm>
            <a:off x="209322" y="168882"/>
            <a:ext cx="6488934"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2</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questions 1-12 of </a:t>
            </a:r>
            <a:r>
              <a:rPr lang="en-GB" sz="1200" b="1" dirty="0">
                <a:latin typeface="Calibri" panose="020F0502020204030204" pitchFamily="34" charset="0"/>
                <a:ea typeface="Calibri" panose="020F0502020204030204" pitchFamily="34" charset="0"/>
                <a:cs typeface="Calibri" panose="020F0502020204030204" pitchFamily="34" charset="0"/>
              </a:rPr>
              <a:t>Topic 2</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b="1" dirty="0">
                <a:latin typeface="Calibri" panose="020F0502020204030204" pitchFamily="34" charset="0"/>
                <a:ea typeface="Calibri" panose="020F0502020204030204" pitchFamily="34" charset="0"/>
                <a:cs typeface="Calibri" panose="020F0502020204030204" pitchFamily="34" charset="0"/>
              </a:rPr>
              <a:t>How powerful was Anglo-Saxon England?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Following your revision, complete the core knowledge test below. </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9DE94ED1-D61B-6017-B503-2CB1262E3B52}"/>
              </a:ext>
            </a:extLst>
          </p:cNvPr>
          <p:cNvGraphicFramePr>
            <a:graphicFrameLocks noGrp="1"/>
          </p:cNvGraphicFramePr>
          <p:nvPr>
            <p:extLst>
              <p:ext uri="{D42A27DB-BD31-4B8C-83A1-F6EECF244321}">
                <p14:modId xmlns:p14="http://schemas.microsoft.com/office/powerpoint/2010/main" val="2599709105"/>
              </p:ext>
            </p:extLst>
          </p:nvPr>
        </p:nvGraphicFramePr>
        <p:xfrm>
          <a:off x="243916" y="1643388"/>
          <a:ext cx="6370167" cy="7445700"/>
        </p:xfrm>
        <a:graphic>
          <a:graphicData uri="http://schemas.openxmlformats.org/drawingml/2006/table">
            <a:tbl>
              <a:tblPr firstRow="1" firstCol="1" bandRow="1">
                <a:tableStyleId>{5940675A-B579-460E-94D1-54222C63F5DA}</a:tableStyleId>
              </a:tblPr>
              <a:tblGrid>
                <a:gridCol w="532622">
                  <a:extLst>
                    <a:ext uri="{9D8B030D-6E8A-4147-A177-3AD203B41FA5}">
                      <a16:colId xmlns:a16="http://schemas.microsoft.com/office/drawing/2014/main" val="370772928"/>
                    </a:ext>
                  </a:extLst>
                </a:gridCol>
                <a:gridCol w="1912316">
                  <a:extLst>
                    <a:ext uri="{9D8B030D-6E8A-4147-A177-3AD203B41FA5}">
                      <a16:colId xmlns:a16="http://schemas.microsoft.com/office/drawing/2014/main" val="1035397825"/>
                    </a:ext>
                  </a:extLst>
                </a:gridCol>
                <a:gridCol w="3925229">
                  <a:extLst>
                    <a:ext uri="{9D8B030D-6E8A-4147-A177-3AD203B41FA5}">
                      <a16:colId xmlns:a16="http://schemas.microsoft.com/office/drawing/2014/main" val="3010476173"/>
                    </a:ext>
                  </a:extLst>
                </a:gridCol>
              </a:tblGrid>
              <a:tr h="318779">
                <a:tc>
                  <a:txBody>
                    <a:bodyPr/>
                    <a:lstStyle/>
                    <a:p>
                      <a:pPr marL="228600" algn="l">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Question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Answer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938681027"/>
                  </a:ext>
                </a:extLst>
              </a:tr>
              <a:tr h="686070">
                <a:tc>
                  <a:txBody>
                    <a:bodyPr/>
                    <a:lstStyle/>
                    <a:p>
                      <a:pPr marL="228600" algn="l">
                        <a:lnSpc>
                          <a:spcPct val="115000"/>
                        </a:lnSpc>
                        <a:spcAft>
                          <a:spcPts val="0"/>
                        </a:spcAft>
                      </a:pPr>
                      <a:r>
                        <a:rPr lang="en-GB" sz="1200" dirty="0">
                          <a:effectLst/>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definition of trade?</a:t>
                      </a: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148442478"/>
                  </a:ext>
                </a:extLst>
              </a:tr>
              <a:tr h="777869">
                <a:tc>
                  <a:txBody>
                    <a:bodyPr/>
                    <a:lstStyle/>
                    <a:p>
                      <a:pPr marL="228600" algn="l">
                        <a:lnSpc>
                          <a:spcPct val="115000"/>
                        </a:lnSpc>
                        <a:spcAft>
                          <a:spcPts val="0"/>
                        </a:spcAft>
                      </a:pPr>
                      <a:r>
                        <a:rPr lang="en-GB" sz="1200" dirty="0">
                          <a:effectLst/>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Who were the Anglo-Saxons?</a:t>
                      </a: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41422157"/>
                  </a:ext>
                </a:extLst>
              </a:tr>
              <a:tr h="566909">
                <a:tc>
                  <a:txBody>
                    <a:bodyPr/>
                    <a:lstStyle/>
                    <a:p>
                      <a:pPr marL="228600" algn="l">
                        <a:lnSpc>
                          <a:spcPct val="115000"/>
                        </a:lnSpc>
                        <a:spcAft>
                          <a:spcPts val="0"/>
                        </a:spcAft>
                      </a:pPr>
                      <a:r>
                        <a:rPr lang="en-GB" sz="1200" dirty="0">
                          <a:effectLst/>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an Earl?</a:t>
                      </a: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83659292"/>
                  </a:ext>
                </a:extLst>
              </a:tr>
              <a:tr h="454997">
                <a:tc>
                  <a:txBody>
                    <a:bodyPr/>
                    <a:lstStyle/>
                    <a:p>
                      <a:pPr marL="228600" algn="l">
                        <a:lnSpc>
                          <a:spcPct val="115000"/>
                        </a:lnSpc>
                        <a:spcAft>
                          <a:spcPts val="0"/>
                        </a:spcAft>
                      </a:pPr>
                      <a:r>
                        <a:rPr lang="en-GB" sz="1200" dirty="0">
                          <a:effectLst/>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percentage of Anglo-Saxons lived in towns?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845912598"/>
                  </a:ext>
                </a:extLst>
              </a:tr>
              <a:tr h="925727">
                <a:tc>
                  <a:txBody>
                    <a:bodyPr/>
                    <a:lstStyle/>
                    <a:p>
                      <a:pPr marL="228600" algn="l">
                        <a:lnSpc>
                          <a:spcPct val="115000"/>
                        </a:lnSpc>
                        <a:spcAft>
                          <a:spcPts val="0"/>
                        </a:spcAft>
                      </a:pPr>
                      <a:r>
                        <a:rPr lang="en-GB" sz="1200" dirty="0">
                          <a:effectLst/>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Name two reasons Anglo-Saxon England was so wealthy (prosperous).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788458393"/>
                  </a:ext>
                </a:extLst>
              </a:tr>
              <a:tr h="668761">
                <a:tc>
                  <a:txBody>
                    <a:bodyPr/>
                    <a:lstStyle/>
                    <a:p>
                      <a:pPr marL="228600" algn="l">
                        <a:lnSpc>
                          <a:spcPct val="115000"/>
                        </a:lnSpc>
                        <a:spcAft>
                          <a:spcPts val="0"/>
                        </a:spcAft>
                      </a:pPr>
                      <a:r>
                        <a:rPr lang="en-GB" sz="1200" dirty="0">
                          <a:effectLst/>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was the Witan?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573866006"/>
                  </a:ext>
                </a:extLst>
              </a:tr>
              <a:tr h="689360">
                <a:tc>
                  <a:txBody>
                    <a:bodyPr/>
                    <a:lstStyle/>
                    <a:p>
                      <a:pPr marL="228600" algn="l">
                        <a:lnSpc>
                          <a:spcPct val="115000"/>
                        </a:lnSpc>
                        <a:spcAft>
                          <a:spcPts val="0"/>
                        </a:spcAft>
                      </a:pPr>
                      <a:r>
                        <a:rPr lang="en-GB" sz="1200" dirty="0">
                          <a:effectLst/>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What was a ceorl?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602177381"/>
                  </a:ext>
                </a:extLst>
              </a:tr>
              <a:tr h="902166">
                <a:tc>
                  <a:txBody>
                    <a:bodyPr/>
                    <a:lstStyle/>
                    <a:p>
                      <a:pPr marL="228600" algn="l">
                        <a:lnSpc>
                          <a:spcPct val="115000"/>
                        </a:lnSpc>
                        <a:spcAft>
                          <a:spcPts val="0"/>
                        </a:spcAft>
                      </a:pPr>
                      <a:r>
                        <a:rPr lang="en-GB" sz="1200" dirty="0">
                          <a:effectLst/>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a:effectLst/>
                        </a:rPr>
                        <a:t>How did Earls help the King to maintain power?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94534421"/>
                  </a:ext>
                </a:extLst>
              </a:tr>
              <a:tr h="668761">
                <a:tc>
                  <a:txBody>
                    <a:bodyPr/>
                    <a:lstStyle/>
                    <a:p>
                      <a:pPr marL="228600" algn="l">
                        <a:lnSpc>
                          <a:spcPct val="115000"/>
                        </a:lnSpc>
                        <a:spcAft>
                          <a:spcPts val="0"/>
                        </a:spcAft>
                      </a:pPr>
                      <a:r>
                        <a:rPr lang="en-GB" sz="1200" dirty="0">
                          <a:effectLst/>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Who were the Vikings?</a:t>
                      </a:r>
                    </a:p>
                  </a:txBody>
                  <a:tcPr marL="56190" marR="56190"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204619958"/>
                  </a:ext>
                </a:extLst>
              </a:tr>
              <a:tr h="786301">
                <a:tc>
                  <a:txBody>
                    <a:bodyPr/>
                    <a:lstStyle/>
                    <a:p>
                      <a:pPr marL="228600" algn="l">
                        <a:lnSpc>
                          <a:spcPct val="115000"/>
                        </a:lnSpc>
                        <a:spcAft>
                          <a:spcPts val="0"/>
                        </a:spcAft>
                      </a:pPr>
                      <a:r>
                        <a:rPr lang="en-GB" sz="1200" dirty="0">
                          <a:effectLst/>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Give one power of Anglo-Saxon kings.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3335635426"/>
                  </a:ext>
                </a:extLst>
              </a:tr>
            </a:tbl>
          </a:graphicData>
        </a:graphic>
      </p:graphicFrame>
      <p:sp>
        <p:nvSpPr>
          <p:cNvPr id="4" name="TextBox 3">
            <a:extLst>
              <a:ext uri="{FF2B5EF4-FFF2-40B4-BE49-F238E27FC236}">
                <a16:creationId xmlns:a16="http://schemas.microsoft.com/office/drawing/2014/main" id="{DC48D030-303E-BB89-0A94-98DECF3EA14E}"/>
              </a:ext>
            </a:extLst>
          </p:cNvPr>
          <p:cNvSpPr txBox="1"/>
          <p:nvPr/>
        </p:nvSpPr>
        <p:spPr>
          <a:xfrm>
            <a:off x="6329191" y="45771"/>
            <a:ext cx="528809" cy="246221"/>
          </a:xfrm>
          <a:prstGeom prst="rect">
            <a:avLst/>
          </a:prstGeom>
          <a:noFill/>
        </p:spPr>
        <p:txBody>
          <a:bodyPr wrap="square" rtlCol="0">
            <a:spAutoFit/>
          </a:bodyPr>
          <a:lstStyle/>
          <a:p>
            <a:r>
              <a:rPr lang="en-GB" sz="1000" dirty="0"/>
              <a:t>Page 3</a:t>
            </a:r>
          </a:p>
        </p:txBody>
      </p:sp>
    </p:spTree>
    <p:extLst>
      <p:ext uri="{BB962C8B-B14F-4D97-AF65-F5344CB8AC3E}">
        <p14:creationId xmlns:p14="http://schemas.microsoft.com/office/powerpoint/2010/main" val="3302764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B1664D-F759-7088-74B7-B322C9840A7C}"/>
              </a:ext>
            </a:extLst>
          </p:cNvPr>
          <p:cNvSpPr txBox="1"/>
          <p:nvPr/>
        </p:nvSpPr>
        <p:spPr>
          <a:xfrm>
            <a:off x="0" y="251470"/>
            <a:ext cx="6701742"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Task 4: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 secondary source is anything that has been created by people living after the event or the period of study. These are usually created by historians who have researched extensively. Their views are also known as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historical interpretations</a:t>
            </a:r>
            <a:r>
              <a:rPr lang="en-GB" sz="1200" dirty="0">
                <a:solidFill>
                  <a:prstClr val="black"/>
                </a:solidFill>
                <a:latin typeface="Calibri" panose="020F0502020204030204"/>
              </a:rPr>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Below is a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view of a historian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about the power of kings in Anglo-Saxon England. Read it carefully and then complete the tasks which follow. </a:t>
            </a:r>
          </a:p>
        </p:txBody>
      </p:sp>
      <p:sp>
        <p:nvSpPr>
          <p:cNvPr id="4" name="TextBox 3">
            <a:extLst>
              <a:ext uri="{FF2B5EF4-FFF2-40B4-BE49-F238E27FC236}">
                <a16:creationId xmlns:a16="http://schemas.microsoft.com/office/drawing/2014/main" id="{9CD537E6-789E-303D-60F0-DF0470FBB08E}"/>
              </a:ext>
            </a:extLst>
          </p:cNvPr>
          <p:cNvSpPr txBox="1"/>
          <p:nvPr/>
        </p:nvSpPr>
        <p:spPr>
          <a:xfrm>
            <a:off x="98385" y="1127072"/>
            <a:ext cx="6655443" cy="110799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Interpretation 1: Written by Lucy Marsh in her article </a:t>
            </a:r>
            <a:r>
              <a:rPr kumimoji="0" lang="en-GB" sz="1100" b="1" i="1" u="none" strike="noStrike" kern="1200" cap="none" spc="0" normalizeH="0" baseline="0" noProof="0" dirty="0">
                <a:ln>
                  <a:noFill/>
                </a:ln>
                <a:solidFill>
                  <a:prstClr val="black"/>
                </a:solidFill>
                <a:effectLst/>
                <a:uLnTx/>
                <a:uFillTx/>
                <a:latin typeface="Calibri" panose="020F0502020204030204"/>
                <a:ea typeface="+mn-ea"/>
                <a:cs typeface="+mn-cs"/>
              </a:rPr>
              <a:t>Anglo-Saxon England, </a:t>
            </a:r>
            <a:r>
              <a:rPr kumimoji="0" lang="en-GB" sz="1100" b="1" u="none" strike="noStrike" kern="1200" cap="none" spc="0" normalizeH="0" baseline="0" noProof="0" dirty="0">
                <a:ln>
                  <a:noFill/>
                </a:ln>
                <a:solidFill>
                  <a:prstClr val="black"/>
                </a:solidFill>
                <a:effectLst/>
                <a:uLnTx/>
                <a:uFillTx/>
                <a:latin typeface="Calibri" panose="020F0502020204030204"/>
                <a:ea typeface="+mn-ea"/>
                <a:cs typeface="+mn-cs"/>
              </a:rPr>
              <a:t>written in 2018. </a:t>
            </a: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100" dirty="0"/>
              <a:t>The social hierarchy of Anglo – Saxon England meant that there were clear roles for everyone. The king was the ultimate source of authority. This meant that all his decisions were final, partly due to the belief that God had chosen the king so any challenge to the king would be seen as a challenge to God. We call this belief anointed by God. Even though there were people who controlled earldoms (earls), most earls relied on the king to grant them their power. Ultimately, the king could reduce the power of his earls or completely remove them. </a:t>
            </a: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2ED16750-80FE-EE22-8616-149878F4A976}"/>
              </a:ext>
            </a:extLst>
          </p:cNvPr>
          <p:cNvSpPr txBox="1"/>
          <p:nvPr/>
        </p:nvSpPr>
        <p:spPr>
          <a:xfrm>
            <a:off x="98385" y="2483474"/>
            <a:ext cx="6701742" cy="646330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Who is the author of this interpretation?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When was this interpretation written?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3. Which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of the two options below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best summarises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opinion of the historian? Circle your choice.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 Anglo-Saxons kings had so much power because people believed they had been chosen by God 	to rule over them.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B) Anglo-Saxon kings were so powerful because they were trained to rule with authority.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4. Which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statement from the interpretation would you use to </a:t>
            </a:r>
            <a:r>
              <a:rPr kumimoji="0" lang="en-GB" sz="1200" b="1" i="1" u="none" strike="noStrike" kern="1200" cap="none" spc="0" normalizeH="0" baseline="0" noProof="0" dirty="0">
                <a:ln>
                  <a:noFill/>
                </a:ln>
                <a:solidFill>
                  <a:prstClr val="black"/>
                </a:solidFill>
                <a:effectLst/>
                <a:uLnTx/>
                <a:uFillTx/>
                <a:latin typeface="Calibri" panose="020F0502020204030204"/>
                <a:ea typeface="+mn-ea"/>
                <a:cs typeface="+mn-cs"/>
              </a:rPr>
              <a:t>best support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view given by the historian? Circle your choice from the options below</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lang="en-US" sz="1200" i="1" dirty="0"/>
              <a:t>The social hierarchy of Anglo – Saxon England meant that there were clear roles for everyone</a:t>
            </a:r>
            <a:r>
              <a:rPr lang="en-US" sz="1200" dirty="0"/>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lang="en-US" sz="1200" i="1" dirty="0"/>
              <a:t>The king was the ultimate source of authority</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	C)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lang="en-US" sz="1200" i="1" dirty="0"/>
              <a:t>the belief that God had chosen the king so any challenge to the king would be seen as a 		challenge to God.</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5. The historian suggests the power of kings was greater than the power of earls in Anglo-Saxon England. Do you agree with their view?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Circle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from the options below.</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			A) I agree		B) I disagree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6. From your knowledge about the power of kings in Anglo-Saxon England, provide an example to justify your choice to question 5. </a:t>
            </a:r>
            <a:r>
              <a:rPr lang="en-GB" sz="1200" dirty="0"/>
              <a:t>Write this in the space below. </a:t>
            </a: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r>
              <a:rPr lang="en-GB" sz="1200" dirty="0"/>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4D4F84B-B81E-59EA-F53A-3556073F493F}"/>
              </a:ext>
            </a:extLst>
          </p:cNvPr>
          <p:cNvSpPr txBox="1"/>
          <p:nvPr/>
        </p:nvSpPr>
        <p:spPr>
          <a:xfrm>
            <a:off x="6329191" y="45771"/>
            <a:ext cx="528809" cy="246221"/>
          </a:xfrm>
          <a:prstGeom prst="rect">
            <a:avLst/>
          </a:prstGeom>
          <a:noFill/>
        </p:spPr>
        <p:txBody>
          <a:bodyPr wrap="square" rtlCol="0">
            <a:spAutoFit/>
          </a:bodyPr>
          <a:lstStyle/>
          <a:p>
            <a:r>
              <a:rPr lang="en-GB" sz="1000" dirty="0"/>
              <a:t>Page 4</a:t>
            </a:r>
          </a:p>
        </p:txBody>
      </p:sp>
    </p:spTree>
    <p:extLst>
      <p:ext uri="{BB962C8B-B14F-4D97-AF65-F5344CB8AC3E}">
        <p14:creationId xmlns:p14="http://schemas.microsoft.com/office/powerpoint/2010/main" val="371216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322" y="168882"/>
            <a:ext cx="6488934"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3</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Q1-15 of </a:t>
            </a:r>
            <a:r>
              <a:rPr lang="en-GB" sz="1200" b="1" dirty="0">
                <a:latin typeface="Calibri" panose="020F0502020204030204" pitchFamily="34" charset="0"/>
                <a:ea typeface="Calibri" panose="020F0502020204030204" pitchFamily="34" charset="0"/>
                <a:cs typeface="Calibri" panose="020F0502020204030204" pitchFamily="34" charset="0"/>
              </a:rPr>
              <a:t>Topic 3:</a:t>
            </a:r>
            <a:r>
              <a:rPr lang="en-GB" sz="1200" dirty="0">
                <a:latin typeface="Calibri" panose="020F0502020204030204" pitchFamily="34" charset="0"/>
                <a:ea typeface="Calibri" panose="020F0502020204030204" pitchFamily="34" charset="0"/>
                <a:cs typeface="Calibri" panose="020F0502020204030204" pitchFamily="34" charset="0"/>
              </a:rPr>
              <a:t> </a:t>
            </a:r>
            <a:r>
              <a:rPr lang="en-GB" sz="1200" b="1" u="sng" dirty="0">
                <a:latin typeface="Calibri" panose="020F0502020204030204" pitchFamily="34" charset="0"/>
                <a:ea typeface="Calibri" panose="020F0502020204030204" pitchFamily="34" charset="0"/>
                <a:cs typeface="Calibri" panose="020F0502020204030204" pitchFamily="34" charset="0"/>
              </a:rPr>
              <a:t>How did England change under the Normans?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Times New Roman" panose="02020603050405020304" pitchFamily="18" charset="0"/>
              </a:rPr>
              <a:t>Following your revision, complete the core knowledge test below. </a:t>
            </a:r>
          </a:p>
        </p:txBody>
      </p:sp>
      <p:graphicFrame>
        <p:nvGraphicFramePr>
          <p:cNvPr id="3" name="Table 2"/>
          <p:cNvGraphicFramePr>
            <a:graphicFrameLocks noGrp="1"/>
          </p:cNvGraphicFramePr>
          <p:nvPr>
            <p:extLst>
              <p:ext uri="{D42A27DB-BD31-4B8C-83A1-F6EECF244321}">
                <p14:modId xmlns:p14="http://schemas.microsoft.com/office/powerpoint/2010/main" val="2457692252"/>
              </p:ext>
            </p:extLst>
          </p:nvPr>
        </p:nvGraphicFramePr>
        <p:xfrm>
          <a:off x="209322" y="1812270"/>
          <a:ext cx="6488934" cy="7162848"/>
        </p:xfrm>
        <a:graphic>
          <a:graphicData uri="http://schemas.openxmlformats.org/drawingml/2006/table">
            <a:tbl>
              <a:tblPr firstRow="1" firstCol="1" bandRow="1">
                <a:tableStyleId>{5940675A-B579-460E-94D1-54222C63F5DA}</a:tableStyleId>
              </a:tblPr>
              <a:tblGrid>
                <a:gridCol w="470366">
                  <a:extLst>
                    <a:ext uri="{9D8B030D-6E8A-4147-A177-3AD203B41FA5}">
                      <a16:colId xmlns:a16="http://schemas.microsoft.com/office/drawing/2014/main" val="830717335"/>
                    </a:ext>
                  </a:extLst>
                </a:gridCol>
                <a:gridCol w="2308839">
                  <a:extLst>
                    <a:ext uri="{9D8B030D-6E8A-4147-A177-3AD203B41FA5}">
                      <a16:colId xmlns:a16="http://schemas.microsoft.com/office/drawing/2014/main" val="3911644366"/>
                    </a:ext>
                  </a:extLst>
                </a:gridCol>
                <a:gridCol w="3709729">
                  <a:extLst>
                    <a:ext uri="{9D8B030D-6E8A-4147-A177-3AD203B41FA5}">
                      <a16:colId xmlns:a16="http://schemas.microsoft.com/office/drawing/2014/main" val="2589291492"/>
                    </a:ext>
                  </a:extLst>
                </a:gridCol>
              </a:tblGrid>
              <a:tr h="785571">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Who were the contenders to the throne in 1066?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lvl="0" indent="0">
                        <a:lnSpc>
                          <a:spcPct val="115000"/>
                        </a:lnSpc>
                        <a:spcAft>
                          <a:spcPts val="0"/>
                        </a:spcAft>
                        <a:buFont typeface="Symbol" panose="05050102010706020507" pitchFamily="18"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34694412"/>
                  </a:ext>
                </a:extLst>
              </a:tr>
              <a:tr h="865347">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effectLst/>
                        </a:rPr>
                        <a:t>What tactic did the Normans use against the Anglo-Saxons that led to victory?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194374826"/>
                  </a:ext>
                </a:extLst>
              </a:tr>
              <a:tr h="733758">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effectLst/>
                        </a:rPr>
                        <a:t>What was the Harrying of the North?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 </a:t>
                      </a:r>
                    </a:p>
                  </a:txBody>
                  <a:tcPr marL="56427" marR="56427" marT="0" marB="0"/>
                </a:tc>
                <a:extLst>
                  <a:ext uri="{0D108BD9-81ED-4DB2-BD59-A6C34878D82A}">
                    <a16:rowId xmlns:a16="http://schemas.microsoft.com/office/drawing/2014/main" val="1651267262"/>
                  </a:ext>
                </a:extLst>
              </a:tr>
              <a:tr h="537698">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effectLst/>
                        </a:rPr>
                        <a:t>In what year was the Domesday Book created?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798321002"/>
                  </a:ext>
                </a:extLst>
              </a:tr>
              <a:tr h="690464">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Which king died in January 1066 without a son?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342900" lvl="0" indent="-342900">
                        <a:lnSpc>
                          <a:spcPct val="115000"/>
                        </a:lnSpc>
                        <a:spcAft>
                          <a:spcPts val="0"/>
                        </a:spcAft>
                        <a:buFont typeface="Arial" panose="020B0604020202020204" pitchFamily="34" charset="0"/>
                        <a:buChar char="•"/>
                        <a:tabLst>
                          <a:tab pos="457200" algn="l"/>
                        </a:tabLs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3720002964"/>
                  </a:ext>
                </a:extLst>
              </a:tr>
              <a:tr h="952231">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rPr>
                        <a:t>What was the name of the system William introduced to structure society?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775129974"/>
                  </a:ext>
                </a:extLst>
              </a:tr>
              <a:tr h="643987">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Name 2 consequences of the Harrying of the North.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4152398145"/>
                  </a:ext>
                </a:extLst>
              </a:tr>
              <a:tr h="865347">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US" sz="1200" b="0" dirty="0">
                          <a:solidFill>
                            <a:schemeClr val="tx1"/>
                          </a:solidFill>
                          <a:effectLst/>
                          <a:latin typeface="+mn-lt"/>
                          <a:ea typeface="Calibri" panose="020F0502020204030204" pitchFamily="34" charset="0"/>
                          <a:cs typeface="Times New Roman" panose="02020603050405020304" pitchFamily="18" charset="0"/>
                        </a:rPr>
                        <a:t>What three factors help to explain why William won the Battle of Hastings?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587936901"/>
                  </a:ext>
                </a:extLst>
              </a:tr>
              <a:tr h="56666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What is the name of the castles William built in England?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446709886"/>
                  </a:ext>
                </a:extLst>
              </a:tr>
              <a:tr h="521785">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What is a knight?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26211196"/>
                  </a:ext>
                </a:extLst>
              </a:tr>
            </a:tbl>
          </a:graphicData>
        </a:graphic>
      </p:graphicFrame>
      <p:sp>
        <p:nvSpPr>
          <p:cNvPr id="4" name="TextBox 3"/>
          <p:cNvSpPr txBox="1"/>
          <p:nvPr/>
        </p:nvSpPr>
        <p:spPr>
          <a:xfrm>
            <a:off x="6329191" y="0"/>
            <a:ext cx="528809" cy="246221"/>
          </a:xfrm>
          <a:prstGeom prst="rect">
            <a:avLst/>
          </a:prstGeom>
          <a:noFill/>
        </p:spPr>
        <p:txBody>
          <a:bodyPr wrap="square" rtlCol="0">
            <a:spAutoFit/>
          </a:bodyPr>
          <a:lstStyle/>
          <a:p>
            <a:r>
              <a:rPr lang="en-GB" sz="1000" dirty="0"/>
              <a:t>Page 5</a:t>
            </a:r>
          </a:p>
        </p:txBody>
      </p:sp>
    </p:spTree>
    <p:extLst>
      <p:ext uri="{BB962C8B-B14F-4D97-AF65-F5344CB8AC3E}">
        <p14:creationId xmlns:p14="http://schemas.microsoft.com/office/powerpoint/2010/main" val="4057872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203" y="123110"/>
            <a:ext cx="6566052" cy="874085"/>
          </a:xfrm>
          <a:prstGeom prst="rect">
            <a:avLst/>
          </a:prstGeom>
        </p:spPr>
        <p:txBody>
          <a:bodyPr wrap="square">
            <a:spAutoFit/>
          </a:bodyPr>
          <a:lstStyle/>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The information below gives detail on the </a:t>
            </a:r>
            <a:r>
              <a:rPr lang="en-GB" sz="1200" b="1" u="sng" dirty="0">
                <a:latin typeface="Calibri" panose="020F0502020204030204" pitchFamily="34" charset="0"/>
                <a:ea typeface="Calibri" panose="020F0502020204030204" pitchFamily="34" charset="0"/>
                <a:cs typeface="Calibri" panose="020F0502020204030204" pitchFamily="34" charset="0"/>
              </a:rPr>
              <a:t>King and his government </a:t>
            </a:r>
            <a:r>
              <a:rPr lang="en-GB" sz="1200" dirty="0">
                <a:latin typeface="Calibri" panose="020F0502020204030204" pitchFamily="34" charset="0"/>
                <a:ea typeface="Calibri" panose="020F0502020204030204" pitchFamily="34" charset="0"/>
                <a:cs typeface="Calibri" panose="020F0502020204030204" pitchFamily="34" charset="0"/>
              </a:rPr>
              <a:t>in the Middle Ages. This will help to extend your learning for this topic. Read through the information and then answer the questions which follow from it on PG 7.  </a:t>
            </a:r>
            <a:endParaRPr lang="en-GB" sz="1200" dirty="0"/>
          </a:p>
        </p:txBody>
      </p:sp>
      <p:sp>
        <p:nvSpPr>
          <p:cNvPr id="3" name="Rectangle 2"/>
          <p:cNvSpPr/>
          <p:nvPr/>
        </p:nvSpPr>
        <p:spPr>
          <a:xfrm>
            <a:off x="170763" y="1420516"/>
            <a:ext cx="6363852" cy="5384423"/>
          </a:xfrm>
          <a:prstGeom prst="rect">
            <a:avLst/>
          </a:prstGeom>
          <a:ln>
            <a:solidFill>
              <a:schemeClr val="tx1"/>
            </a:solidFill>
          </a:ln>
        </p:spPr>
        <p:txBody>
          <a:bodyPr wrap="square">
            <a:spAutoFit/>
          </a:bodyPr>
          <a:lstStyle/>
          <a:p>
            <a:pPr>
              <a:lnSpc>
                <a:spcPct val="125000"/>
              </a:lnSpc>
            </a:pPr>
            <a:r>
              <a:rPr lang="en-GB" sz="1200" dirty="0"/>
              <a:t>The king was the head of the government and made all the important decisions. His most important tasks were to defend his country and his people from attack, usually by commanding the army himself. Military skills were therefore important, although not essential as he could rely on the military skills of his earls. It was also essential the king passed good laws and made sure the laws were obeyed. He needed to defend the Church and </a:t>
            </a:r>
            <a:r>
              <a:rPr lang="en-GB" sz="1200" b="1" u="sng" dirty="0"/>
              <a:t>appoint</a:t>
            </a:r>
            <a:r>
              <a:rPr lang="en-GB" sz="1200" dirty="0"/>
              <a:t> its leaders, as well as manage his earls so they co-operated with his decisions and helped him run the country effectively. The king was the only person with the power to settle </a:t>
            </a:r>
            <a:r>
              <a:rPr lang="en-GB" sz="1200" b="1" u="sng" dirty="0"/>
              <a:t>disputes</a:t>
            </a:r>
            <a:r>
              <a:rPr lang="en-GB" sz="1200" dirty="0"/>
              <a:t> between the nobles. The best kings used a combination of two things to manage their nobles – they rewarded nobles with land and wealth and dominated them with their strong personalities. Today there is a large civil service to do all the </a:t>
            </a:r>
            <a:r>
              <a:rPr lang="en-GB" sz="1200" b="1" u="sng" dirty="0"/>
              <a:t>administration</a:t>
            </a:r>
            <a:r>
              <a:rPr lang="en-GB" sz="1200" dirty="0"/>
              <a:t> governments need. In the eleventh century, kings had only a small number of administrators. The administrators wrote down the king’s laws and sent out written orders called writs to officials around the country. The groups of people helping the king were known as the royal household and the royal court. The household and court were not physical buildings but groups of people who moved around the country with the king. When kings needed advice on important issues, they called a meeting known as the </a:t>
            </a:r>
            <a:r>
              <a:rPr lang="en-GB" sz="1200" dirty="0" err="1"/>
              <a:t>Witanagemot</a:t>
            </a:r>
            <a:r>
              <a:rPr lang="en-GB" sz="1200" dirty="0"/>
              <a:t>, or Witan – an Anglo-Saxon word meaning ‘meeting of wise men’. The Witan did not have regular meetings or a regular membership. It met whenever the king decided to hold a meeting and only those he summoned could attend. The men summoned included earls,</a:t>
            </a:r>
            <a:r>
              <a:rPr lang="en-GB" sz="1200" b="1" u="sng" dirty="0"/>
              <a:t> thegns </a:t>
            </a:r>
            <a:r>
              <a:rPr lang="en-GB" sz="1200" dirty="0"/>
              <a:t>and senior members of the Church, including archbishops and bishops. Even then the king made the final decisions. However, by </a:t>
            </a:r>
            <a:r>
              <a:rPr lang="en-GB" sz="1200" b="1" u="sng" dirty="0"/>
              <a:t>consulting</a:t>
            </a:r>
            <a:r>
              <a:rPr lang="en-GB" sz="1200" dirty="0"/>
              <a:t> the most powerful men in the country, he had shown that he respected their views and they were more likely to support his decisions. The Witan’s most powerful role came if there was doubt about who would be the next king. Then the Witan could meet and make a recommendation or decision, but in most cases the real decision was made by whoever had the strongest military power. </a:t>
            </a:r>
          </a:p>
        </p:txBody>
      </p:sp>
      <p:sp>
        <p:nvSpPr>
          <p:cNvPr id="4" name="Rounded Rectangle 3"/>
          <p:cNvSpPr/>
          <p:nvPr/>
        </p:nvSpPr>
        <p:spPr>
          <a:xfrm>
            <a:off x="132203" y="7322394"/>
            <a:ext cx="6643172" cy="169849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Key Words:</a:t>
            </a:r>
          </a:p>
          <a:p>
            <a:r>
              <a:rPr lang="en-GB" sz="1200" b="1" u="sng" dirty="0">
                <a:solidFill>
                  <a:schemeClr val="tx1"/>
                </a:solidFill>
              </a:rPr>
              <a:t>Appoint: </a:t>
            </a:r>
            <a:r>
              <a:rPr lang="en-GB" sz="1200" dirty="0">
                <a:solidFill>
                  <a:schemeClr val="tx1"/>
                </a:solidFill>
              </a:rPr>
              <a:t>choose to fill a particular role/job.</a:t>
            </a:r>
            <a:endParaRPr lang="en-GB" sz="1200" b="1" u="sng" dirty="0">
              <a:solidFill>
                <a:schemeClr val="tx1"/>
              </a:solidFill>
            </a:endParaRPr>
          </a:p>
          <a:p>
            <a:r>
              <a:rPr lang="en-GB" sz="1200" b="1" u="sng" dirty="0">
                <a:solidFill>
                  <a:schemeClr val="tx1"/>
                </a:solidFill>
              </a:rPr>
              <a:t>Disputes: </a:t>
            </a:r>
            <a:r>
              <a:rPr lang="en-GB" sz="1200" dirty="0">
                <a:solidFill>
                  <a:schemeClr val="tx1"/>
                </a:solidFill>
              </a:rPr>
              <a:t>Disagreements or arguments.</a:t>
            </a:r>
            <a:endParaRPr lang="en-GB" sz="1200" b="1" u="sng" dirty="0">
              <a:solidFill>
                <a:schemeClr val="tx1"/>
              </a:solidFill>
            </a:endParaRPr>
          </a:p>
          <a:p>
            <a:r>
              <a:rPr lang="en-GB" sz="1200" b="1" u="sng" dirty="0">
                <a:solidFill>
                  <a:schemeClr val="tx1"/>
                </a:solidFill>
              </a:rPr>
              <a:t>Administration: </a:t>
            </a:r>
            <a:r>
              <a:rPr lang="en-GB" sz="1200" dirty="0">
                <a:solidFill>
                  <a:schemeClr val="tx1"/>
                </a:solidFill>
              </a:rPr>
              <a:t>The group of people that does all the paperwork and organising to ensure a country runs smoothly.</a:t>
            </a:r>
          </a:p>
          <a:p>
            <a:r>
              <a:rPr lang="en-GB" sz="1200" b="1" u="sng" dirty="0">
                <a:solidFill>
                  <a:schemeClr val="tx1"/>
                </a:solidFill>
              </a:rPr>
              <a:t>Thegns: </a:t>
            </a:r>
            <a:r>
              <a:rPr lang="en-GB" sz="1200" dirty="0">
                <a:solidFill>
                  <a:schemeClr val="tx1"/>
                </a:solidFill>
              </a:rPr>
              <a:t>Local lords </a:t>
            </a:r>
            <a:endParaRPr lang="en-GB" sz="1200" u="sng" dirty="0">
              <a:solidFill>
                <a:schemeClr val="tx1"/>
              </a:solidFill>
            </a:endParaRPr>
          </a:p>
          <a:p>
            <a:r>
              <a:rPr lang="en-GB" sz="1200" b="1" u="sng" dirty="0">
                <a:solidFill>
                  <a:schemeClr val="tx1"/>
                </a:solidFill>
              </a:rPr>
              <a:t>Consulting: </a:t>
            </a:r>
            <a:r>
              <a:rPr lang="en-GB" sz="1200" dirty="0">
                <a:solidFill>
                  <a:schemeClr val="tx1"/>
                </a:solidFill>
              </a:rPr>
              <a:t>asking for the opinions of others.</a:t>
            </a:r>
            <a:endParaRPr lang="en-GB" sz="1200" b="1" dirty="0">
              <a:solidFill>
                <a:schemeClr val="tx1"/>
              </a:solidFill>
            </a:endParaRPr>
          </a:p>
        </p:txBody>
      </p:sp>
      <p:sp>
        <p:nvSpPr>
          <p:cNvPr id="5" name="TextBox 4"/>
          <p:cNvSpPr txBox="1"/>
          <p:nvPr/>
        </p:nvSpPr>
        <p:spPr>
          <a:xfrm>
            <a:off x="6329191" y="0"/>
            <a:ext cx="528809" cy="246221"/>
          </a:xfrm>
          <a:prstGeom prst="rect">
            <a:avLst/>
          </a:prstGeom>
          <a:noFill/>
        </p:spPr>
        <p:txBody>
          <a:bodyPr wrap="square" rtlCol="0">
            <a:spAutoFit/>
          </a:bodyPr>
          <a:lstStyle/>
          <a:p>
            <a:r>
              <a:rPr lang="en-GB" sz="1000" dirty="0"/>
              <a:t>Page 6</a:t>
            </a:r>
          </a:p>
        </p:txBody>
      </p:sp>
    </p:spTree>
    <p:extLst>
      <p:ext uri="{BB962C8B-B14F-4D97-AF65-F5344CB8AC3E}">
        <p14:creationId xmlns:p14="http://schemas.microsoft.com/office/powerpoint/2010/main" val="1780701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169" y="0"/>
            <a:ext cx="6588087" cy="461665"/>
          </a:xfrm>
          <a:prstGeom prst="rect">
            <a:avLst/>
          </a:prstGeom>
        </p:spPr>
        <p:txBody>
          <a:bodyPr wrap="square">
            <a:spAutoFit/>
          </a:bodyPr>
          <a:lstStyle/>
          <a:p>
            <a:r>
              <a:rPr lang="en-GB" sz="1200" b="1" u="sng" dirty="0">
                <a:latin typeface="Calibri" panose="020F0502020204030204" pitchFamily="34" charset="0"/>
                <a:ea typeface="Calibri" panose="020F0502020204030204" pitchFamily="34" charset="0"/>
                <a:cs typeface="Calibri" panose="020F0502020204030204" pitchFamily="34" charset="0"/>
              </a:rPr>
              <a:t>Task 3</a:t>
            </a:r>
            <a:r>
              <a:rPr lang="en-GB" sz="1200" dirty="0">
                <a:latin typeface="Calibri" panose="020F0502020204030204" pitchFamily="34" charset="0"/>
                <a:ea typeface="Calibri" panose="020F0502020204030204" pitchFamily="34" charset="0"/>
                <a:cs typeface="Calibri" panose="020F0502020204030204" pitchFamily="34" charset="0"/>
              </a:rPr>
              <a:t>: Using the information on </a:t>
            </a:r>
            <a:r>
              <a:rPr lang="en-GB" sz="1200" b="1" u="sng" dirty="0">
                <a:latin typeface="Calibri" panose="020F0502020204030204" pitchFamily="34" charset="0"/>
                <a:ea typeface="Calibri" panose="020F0502020204030204" pitchFamily="34" charset="0"/>
                <a:cs typeface="Calibri" panose="020F0502020204030204" pitchFamily="34" charset="0"/>
              </a:rPr>
              <a:t>The king and his government, c</a:t>
            </a:r>
            <a:r>
              <a:rPr lang="en-GB" sz="1200" dirty="0">
                <a:latin typeface="Calibri" panose="020F0502020204030204" pitchFamily="34" charset="0"/>
                <a:ea typeface="Calibri" panose="020F0502020204030204" pitchFamily="34" charset="0"/>
                <a:cs typeface="Calibri" panose="020F0502020204030204" pitchFamily="34" charset="0"/>
              </a:rPr>
              <a:t>omplete the comprehension questions below.  </a:t>
            </a:r>
            <a:endParaRPr lang="en-GB" sz="1200" dirty="0"/>
          </a:p>
        </p:txBody>
      </p:sp>
      <p:sp>
        <p:nvSpPr>
          <p:cNvPr id="3" name="TextBox 2"/>
          <p:cNvSpPr txBox="1"/>
          <p:nvPr/>
        </p:nvSpPr>
        <p:spPr>
          <a:xfrm>
            <a:off x="134956" y="461665"/>
            <a:ext cx="6588087" cy="8743612"/>
          </a:xfrm>
          <a:prstGeom prst="rect">
            <a:avLst/>
          </a:prstGeom>
          <a:noFill/>
        </p:spPr>
        <p:txBody>
          <a:bodyPr wrap="square" rtlCol="0">
            <a:spAutoFit/>
          </a:bodyPr>
          <a:lstStyle/>
          <a:p>
            <a:pPr marL="228600" indent="-228600">
              <a:lnSpc>
                <a:spcPct val="150000"/>
              </a:lnSpc>
              <a:buAutoNum type="arabicPeriod"/>
            </a:pPr>
            <a:r>
              <a:rPr lang="en-GB" sz="1175" dirty="0"/>
              <a:t>List </a:t>
            </a:r>
            <a:r>
              <a:rPr lang="en-GB" sz="1175" b="1" dirty="0"/>
              <a:t>two </a:t>
            </a:r>
            <a:r>
              <a:rPr lang="en-GB" sz="1175" dirty="0"/>
              <a:t>of the King’s main roles.</a:t>
            </a:r>
          </a:p>
          <a:p>
            <a:pPr>
              <a:lnSpc>
                <a:spcPct val="150000"/>
              </a:lnSpc>
            </a:pPr>
            <a:r>
              <a:rPr lang="en-GB" sz="1175" dirty="0"/>
              <a:t>………………………………………………………………………………………………………………………………………………………………………………………………………………………………………………………………………………………………………………………………………..</a:t>
            </a:r>
          </a:p>
          <a:p>
            <a:pPr>
              <a:lnSpc>
                <a:spcPct val="150000"/>
              </a:lnSpc>
            </a:pPr>
            <a:endParaRPr lang="en-GB" sz="1175" dirty="0"/>
          </a:p>
          <a:p>
            <a:pPr marL="228600" indent="-228600">
              <a:lnSpc>
                <a:spcPct val="150000"/>
              </a:lnSpc>
              <a:buAutoNum type="arabicPeriod" startAt="2"/>
            </a:pPr>
            <a:r>
              <a:rPr lang="en-GB" sz="1175" dirty="0"/>
              <a:t>What </a:t>
            </a:r>
            <a:r>
              <a:rPr lang="en-GB" sz="1175" b="1" dirty="0"/>
              <a:t>two</a:t>
            </a:r>
            <a:r>
              <a:rPr lang="en-GB" sz="1175" dirty="0"/>
              <a:t> ways could King’s use to manage their nobles?</a:t>
            </a:r>
          </a:p>
          <a:p>
            <a:pPr>
              <a:lnSpc>
                <a:spcPct val="150000"/>
              </a:lnSpc>
            </a:pPr>
            <a:r>
              <a:rPr lang="en-GB" sz="1175" dirty="0"/>
              <a:t>………………………………………………………………………………………………………………………………………………………………………………………………………………………………………………………………………………………………………………………………………..</a:t>
            </a:r>
          </a:p>
          <a:p>
            <a:pPr>
              <a:lnSpc>
                <a:spcPct val="150000"/>
              </a:lnSpc>
            </a:pPr>
            <a:endParaRPr lang="en-GB" sz="1175" dirty="0"/>
          </a:p>
          <a:p>
            <a:pPr>
              <a:lnSpc>
                <a:spcPct val="150000"/>
              </a:lnSpc>
            </a:pPr>
            <a:r>
              <a:rPr lang="en-GB" sz="1175" dirty="0"/>
              <a:t>3. What was the role of administrators in the 11</a:t>
            </a:r>
            <a:r>
              <a:rPr lang="en-GB" sz="1175" baseline="30000" dirty="0"/>
              <a:t>th</a:t>
            </a:r>
            <a:r>
              <a:rPr lang="en-GB" sz="1175" dirty="0"/>
              <a:t> Century?</a:t>
            </a:r>
          </a:p>
          <a:p>
            <a:pPr>
              <a:lnSpc>
                <a:spcPct val="150000"/>
              </a:lnSpc>
            </a:pPr>
            <a:r>
              <a:rPr lang="en-GB" sz="1175" dirty="0"/>
              <a:t>………………………………………………………………………………………………………………………………………………………………………………………………………………………………………………………………………………………………………………………………………..</a:t>
            </a:r>
          </a:p>
          <a:p>
            <a:pPr>
              <a:lnSpc>
                <a:spcPct val="150000"/>
              </a:lnSpc>
            </a:pPr>
            <a:endParaRPr lang="en-GB" sz="1175" dirty="0"/>
          </a:p>
          <a:p>
            <a:pPr>
              <a:lnSpc>
                <a:spcPct val="150000"/>
              </a:lnSpc>
            </a:pPr>
            <a:r>
              <a:rPr lang="en-GB" sz="1175" dirty="0"/>
              <a:t>4. Describe what the royal household and royal court were.</a:t>
            </a:r>
          </a:p>
          <a:p>
            <a:pPr>
              <a:lnSpc>
                <a:spcPct val="150000"/>
              </a:lnSpc>
            </a:pPr>
            <a:r>
              <a:rPr lang="en-GB" sz="1175" dirty="0"/>
              <a:t>………………………………………………………………………………………………………………………………………………………………………………………………………………………………………………………………………………………………………………………………………..</a:t>
            </a:r>
          </a:p>
          <a:p>
            <a:pPr>
              <a:lnSpc>
                <a:spcPct val="150000"/>
              </a:lnSpc>
            </a:pPr>
            <a:endParaRPr lang="en-GB" sz="1175" dirty="0"/>
          </a:p>
          <a:p>
            <a:pPr>
              <a:lnSpc>
                <a:spcPct val="150000"/>
              </a:lnSpc>
            </a:pPr>
            <a:r>
              <a:rPr lang="en-GB" sz="1175" dirty="0"/>
              <a:t>5. What is the meaning of the word ‘Witan’?</a:t>
            </a:r>
          </a:p>
          <a:p>
            <a:pPr>
              <a:lnSpc>
                <a:spcPct val="150000"/>
              </a:lnSpc>
            </a:pPr>
            <a:r>
              <a:rPr lang="en-GB" sz="1175" dirty="0"/>
              <a:t>…………………………………………………………………………………………………………………………………………………………………</a:t>
            </a:r>
          </a:p>
          <a:p>
            <a:pPr>
              <a:lnSpc>
                <a:spcPct val="150000"/>
              </a:lnSpc>
            </a:pPr>
            <a:endParaRPr lang="en-GB" sz="1175" dirty="0"/>
          </a:p>
          <a:p>
            <a:pPr marL="228600" indent="-228600">
              <a:lnSpc>
                <a:spcPct val="150000"/>
              </a:lnSpc>
              <a:buAutoNum type="arabicPeriod" startAt="6"/>
            </a:pPr>
            <a:r>
              <a:rPr lang="en-GB" sz="1175" dirty="0"/>
              <a:t>When would the Witan meet?</a:t>
            </a:r>
          </a:p>
          <a:p>
            <a:pPr>
              <a:lnSpc>
                <a:spcPct val="150000"/>
              </a:lnSpc>
            </a:pPr>
            <a:r>
              <a:rPr lang="en-GB" sz="1175" dirty="0"/>
              <a:t>………………………………………………………………………………………………………………………………………………………………...</a:t>
            </a:r>
          </a:p>
          <a:p>
            <a:pPr>
              <a:lnSpc>
                <a:spcPct val="150000"/>
              </a:lnSpc>
            </a:pPr>
            <a:endParaRPr lang="en-GB" sz="1175" dirty="0"/>
          </a:p>
          <a:p>
            <a:pPr>
              <a:lnSpc>
                <a:spcPct val="150000"/>
              </a:lnSpc>
            </a:pPr>
            <a:r>
              <a:rPr lang="en-GB" sz="1175" dirty="0"/>
              <a:t>7. Who was a part of the Witan?</a:t>
            </a:r>
          </a:p>
          <a:p>
            <a:pPr>
              <a:lnSpc>
                <a:spcPct val="150000"/>
              </a:lnSpc>
            </a:pPr>
            <a:r>
              <a:rPr lang="en-GB" sz="1175" dirty="0"/>
              <a:t>………………………………………………………………………………………………………………………………………………………………………………………………………………………………………………………………………………………………………………………………………..</a:t>
            </a:r>
          </a:p>
          <a:p>
            <a:pPr>
              <a:lnSpc>
                <a:spcPct val="150000"/>
              </a:lnSpc>
            </a:pPr>
            <a:endParaRPr lang="en-GB" sz="1175" dirty="0"/>
          </a:p>
          <a:p>
            <a:pPr>
              <a:lnSpc>
                <a:spcPct val="150000"/>
              </a:lnSpc>
            </a:pPr>
            <a:r>
              <a:rPr lang="en-GB" sz="1175" dirty="0"/>
              <a:t>8. What was the most important role that the Witan had?</a:t>
            </a:r>
          </a:p>
          <a:p>
            <a:pPr>
              <a:lnSpc>
                <a:spcPct val="150000"/>
              </a:lnSpc>
            </a:pPr>
            <a:r>
              <a:rPr lang="en-GB" sz="1175" dirty="0"/>
              <a:t>………………………………………………………………………………………………………………………………………………………………………………………………………………………………………………………………………………………………………………………………………..</a:t>
            </a:r>
          </a:p>
          <a:p>
            <a:pPr>
              <a:lnSpc>
                <a:spcPct val="150000"/>
              </a:lnSpc>
            </a:pPr>
            <a:endParaRPr lang="en-GB" sz="1175" dirty="0"/>
          </a:p>
          <a:p>
            <a:pPr>
              <a:lnSpc>
                <a:spcPct val="150000"/>
              </a:lnSpc>
            </a:pPr>
            <a:r>
              <a:rPr lang="en-GB" sz="1175" dirty="0"/>
              <a:t>9. </a:t>
            </a:r>
            <a:r>
              <a:rPr lang="en-GB" sz="1175" b="1" dirty="0"/>
              <a:t>Challenge</a:t>
            </a:r>
            <a:r>
              <a:rPr lang="en-GB" sz="1175" dirty="0"/>
              <a:t>: How might earls challenge the power of the king?</a:t>
            </a:r>
          </a:p>
          <a:p>
            <a:pPr>
              <a:lnSpc>
                <a:spcPct val="150000"/>
              </a:lnSpc>
            </a:pPr>
            <a:r>
              <a:rPr lang="en-GB" sz="1175" dirty="0"/>
              <a:t>……………………………………………………………………………………………………………………………………………………………….....</a:t>
            </a:r>
          </a:p>
        </p:txBody>
      </p:sp>
      <p:sp>
        <p:nvSpPr>
          <p:cNvPr id="4" name="TextBox 3"/>
          <p:cNvSpPr txBox="1"/>
          <p:nvPr/>
        </p:nvSpPr>
        <p:spPr>
          <a:xfrm>
            <a:off x="6329191" y="0"/>
            <a:ext cx="528809" cy="246221"/>
          </a:xfrm>
          <a:prstGeom prst="rect">
            <a:avLst/>
          </a:prstGeom>
          <a:noFill/>
        </p:spPr>
        <p:txBody>
          <a:bodyPr wrap="square" rtlCol="0">
            <a:spAutoFit/>
          </a:bodyPr>
          <a:lstStyle/>
          <a:p>
            <a:r>
              <a:rPr lang="en-GB" sz="1000" dirty="0"/>
              <a:t>Page 7</a:t>
            </a:r>
          </a:p>
        </p:txBody>
      </p:sp>
    </p:spTree>
    <p:extLst>
      <p:ext uri="{BB962C8B-B14F-4D97-AF65-F5344CB8AC3E}">
        <p14:creationId xmlns:p14="http://schemas.microsoft.com/office/powerpoint/2010/main" val="386129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4392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79CABD-C2C6-44D4-5B20-E3C2C57A853E}"/>
              </a:ext>
            </a:extLst>
          </p:cNvPr>
          <p:cNvSpPr txBox="1"/>
          <p:nvPr/>
        </p:nvSpPr>
        <p:spPr>
          <a:xfrm>
            <a:off x="86422" y="0"/>
            <a:ext cx="6771578" cy="1672124"/>
          </a:xfrm>
          <a:prstGeom prst="rect">
            <a:avLst/>
          </a:prstGeom>
          <a:noFill/>
        </p:spPr>
        <p:txBody>
          <a:bodyPr wrap="square">
            <a:spAutoFit/>
          </a:bodyPr>
          <a:lstStyle/>
          <a:p>
            <a:pPr marL="0" marR="0" lvl="0" indent="0" algn="ctr" defTabSz="457200" rtl="0" eaLnBrk="1" fontAlgn="auto" latinLnBrk="0" hangingPunct="1">
              <a:lnSpc>
                <a:spcPct val="107000"/>
              </a:lnSpc>
              <a:spcBef>
                <a:spcPts val="0"/>
              </a:spcBef>
              <a:spcAft>
                <a:spcPts val="800"/>
              </a:spcAft>
              <a:buClrTx/>
              <a:buSzTx/>
              <a:buFontTx/>
              <a:buNone/>
              <a:tabLst/>
              <a:defRPr/>
            </a:pPr>
            <a:r>
              <a:rPr kumimoji="0" lang="en-GB"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Homework </a:t>
            </a:r>
            <a:r>
              <a:rPr lang="en-GB" sz="1200" b="1"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4</a:t>
            </a:r>
            <a:endParaRPr kumimoji="0" lang="en-GB"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1: </a:t>
            </a:r>
            <a:b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Revise Q1-15 of </a:t>
            </a: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Topic 2</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GB"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How did England change under the Normans?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2: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Following your revision, complete the quiz below by circling your answers. There </a:t>
            </a: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may be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more than one correct answer per question.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A7FE279-B21C-6AD4-A014-664BD374E746}"/>
              </a:ext>
            </a:extLst>
          </p:cNvPr>
          <p:cNvSpPr txBox="1"/>
          <p:nvPr/>
        </p:nvSpPr>
        <p:spPr>
          <a:xfrm>
            <a:off x="86422" y="1738790"/>
            <a:ext cx="6660066" cy="747897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Q1) King Edward caused a succession crisis in 1066.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True or False?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Q2) Who did the Witan crown king following the death of Edward the Confessor? </a:t>
            </a:r>
            <a:r>
              <a:rPr kumimoji="0" lang="en-US" sz="120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Q3) Who fought at the Battle of Stamford Bridge?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 The Anglo-Saxons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B) The Vikings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C) The Normans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Q4) William fought as a knight during the Battle of Hastings</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True or false?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Q5) What reasons below explain why William won the Battle of Hastings?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	</a:t>
            </a:r>
            <a:r>
              <a:rPr lang="en-US" sz="1200" dirty="0">
                <a:solidFill>
                  <a:prstClr val="black"/>
                </a:solidFill>
                <a:latin typeface="Calibri" panose="020F0502020204030204"/>
              </a:rPr>
              <a:t>A) He was well prepared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solidFill>
                  <a:prstClr val="black"/>
                </a:solidFill>
                <a:latin typeface="Calibri" panose="020F0502020204030204"/>
              </a:rPr>
              <a:t>	B) He used better tactics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solidFill>
                  <a:prstClr val="black"/>
                </a:solidFill>
                <a:latin typeface="Calibri" panose="020F0502020204030204"/>
              </a:rPr>
              <a:t>	C) He had a stronger army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solidFill>
                  <a:prstClr val="black"/>
                </a:solidFill>
                <a:latin typeface="Calibri" panose="020F0502020204030204"/>
              </a:rPr>
              <a:t>	D) He used a shield wall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Q6) What was the Feudal system?  </a:t>
            </a:r>
            <a:r>
              <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Q7)  The Harrying of the North punished rebels in the south of England.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True or false?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Q8) From the examples below, which ones were consequences of the Harrying of the North?</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 C</a:t>
            </a:r>
            <a:r>
              <a:rPr lang="en-US" sz="1200" dirty="0" err="1">
                <a:solidFill>
                  <a:prstClr val="black"/>
                </a:solidFill>
                <a:latin typeface="Calibri" panose="020F0502020204030204"/>
              </a:rPr>
              <a:t>rops</a:t>
            </a:r>
            <a:r>
              <a:rPr lang="en-US" sz="1200" dirty="0">
                <a:solidFill>
                  <a:prstClr val="black"/>
                </a:solidFill>
                <a:latin typeface="Calibri" panose="020F0502020204030204"/>
              </a:rPr>
              <a:t> destroyed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B) Large-scale deaths		C) Cannibalism </a:t>
            </a: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D) Loss of homes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Q9) What was the Domesday Book? </a:t>
            </a:r>
            <a:r>
              <a:rPr kumimoji="0" lang="en-US" sz="1200" i="0" u="sng"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u="sng"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Q10) Name the 3 contenders to the throne in 1066?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1. </a:t>
            </a:r>
            <a:r>
              <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2.</a:t>
            </a:r>
            <a:r>
              <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3. </a:t>
            </a:r>
            <a:r>
              <a:rPr kumimoji="0" lang="en-US" sz="1200" b="0" i="0" u="sng"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0F1B6445-B1B2-0092-6813-41343077E25F}"/>
              </a:ext>
            </a:extLst>
          </p:cNvPr>
          <p:cNvSpPr txBox="1"/>
          <p:nvPr/>
        </p:nvSpPr>
        <p:spPr>
          <a:xfrm>
            <a:off x="6329191" y="45771"/>
            <a:ext cx="528809"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Page </a:t>
            </a:r>
            <a:r>
              <a:rPr lang="en-GB" sz="1000" dirty="0">
                <a:solidFill>
                  <a:prstClr val="black"/>
                </a:solidFill>
                <a:latin typeface="Calibri" panose="020F0502020204030204"/>
              </a:rPr>
              <a:t>8</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9555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0F9B36-E865-2D86-DB8A-F155735600F4}"/>
              </a:ext>
            </a:extLst>
          </p:cNvPr>
          <p:cNvSpPr txBox="1"/>
          <p:nvPr/>
        </p:nvSpPr>
        <p:spPr>
          <a:xfrm>
            <a:off x="228600" y="865566"/>
            <a:ext cx="6400800"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1200" b="1" dirty="0"/>
              <a:t>Source A: Written by William of Malmesbury in his book </a:t>
            </a:r>
            <a:r>
              <a:rPr lang="en-US" sz="1200" b="1" i="1" dirty="0"/>
              <a:t>Deeds of the kings of the English. </a:t>
            </a:r>
            <a:r>
              <a:rPr lang="en-US" sz="1200" b="1" dirty="0"/>
              <a:t>This extract was written in about 1140. </a:t>
            </a:r>
          </a:p>
          <a:p>
            <a:r>
              <a:rPr lang="en-US" sz="1200" dirty="0"/>
              <a:t>The English... passed the night without sleep, in drinking and singing, and, in the morning, proceeded without delay towards the enemy; all were on foot, only some armed with battle-axes... The king Harold himself was on foot and stood with his brothers in order that, while all shared equal danger, none might think of retreating... On the other side, the Normans passed the whole night in confessing their sins...The following morning, the English few in number and brave in the extreme... fought with </a:t>
            </a:r>
            <a:r>
              <a:rPr lang="en-US" sz="1200" dirty="0" err="1"/>
              <a:t>ardour</a:t>
            </a:r>
            <a:r>
              <a:rPr lang="en-US" sz="1200" dirty="0"/>
              <a:t>, for a great part of the day... But Harold fell, his brain pierced by an arrow... </a:t>
            </a:r>
            <a:endParaRPr lang="en-GB" sz="1200" dirty="0"/>
          </a:p>
        </p:txBody>
      </p:sp>
      <p:sp>
        <p:nvSpPr>
          <p:cNvPr id="4" name="TextBox 3">
            <a:extLst>
              <a:ext uri="{FF2B5EF4-FFF2-40B4-BE49-F238E27FC236}">
                <a16:creationId xmlns:a16="http://schemas.microsoft.com/office/drawing/2014/main" id="{E284600D-268B-AF50-7046-1AC0215FFB8C}"/>
              </a:ext>
            </a:extLst>
          </p:cNvPr>
          <p:cNvSpPr txBox="1"/>
          <p:nvPr/>
        </p:nvSpPr>
        <p:spPr>
          <a:xfrm>
            <a:off x="0" y="219235"/>
            <a:ext cx="6701742"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Task 3: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 primary source is anything that has been created by people living during the event or the period of study</a:t>
            </a:r>
            <a:r>
              <a:rPr lang="en-GB" sz="1200" dirty="0">
                <a:solidFill>
                  <a:prstClr val="black"/>
                </a:solidFill>
                <a:latin typeface="Calibri" panose="020F0502020204030204"/>
              </a:rPr>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Below is a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primary source </a:t>
            </a: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which gives information about the Battle of Hastings.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Read it carefully and then complete the tasks which follow. </a:t>
            </a:r>
          </a:p>
        </p:txBody>
      </p:sp>
      <p:sp>
        <p:nvSpPr>
          <p:cNvPr id="7" name="TextBox 6">
            <a:extLst>
              <a:ext uri="{FF2B5EF4-FFF2-40B4-BE49-F238E27FC236}">
                <a16:creationId xmlns:a16="http://schemas.microsoft.com/office/drawing/2014/main" id="{68AAC6A1-FE5B-1884-8D4B-57E9319F8F9F}"/>
              </a:ext>
            </a:extLst>
          </p:cNvPr>
          <p:cNvSpPr txBox="1"/>
          <p:nvPr/>
        </p:nvSpPr>
        <p:spPr>
          <a:xfrm>
            <a:off x="78129" y="2513423"/>
            <a:ext cx="6701742" cy="683264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Q1. Who is the author of this </a:t>
            </a:r>
            <a:r>
              <a:rPr lang="en-GB" sz="1200" dirty="0">
                <a:solidFill>
                  <a:prstClr val="black"/>
                </a:solidFill>
                <a:latin typeface="Calibri" panose="020F0502020204030204"/>
              </a:rPr>
              <a:t>source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Q2. When was this source written?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Q3. Using the information in the source, what reasons does the author give to help explain why the English were </a:t>
            </a:r>
            <a:r>
              <a:rPr lang="en-GB" sz="1200" dirty="0">
                <a:solidFill>
                  <a:prstClr val="black"/>
                </a:solidFill>
                <a:latin typeface="Calibri" panose="020F0502020204030204"/>
              </a:rPr>
              <a:t>defeated? List these in the space below.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Q4.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Does the author give a positive view or a negative view of the English at the Battle of Hastings?</a:t>
            </a: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 Circle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your choice below.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		</a:t>
            </a:r>
            <a:r>
              <a:rPr lang="en-US" sz="1200" dirty="0">
                <a:solidFill>
                  <a:prstClr val="black"/>
                </a:solidFill>
                <a:latin typeface="Calibri" panose="020F0502020204030204"/>
              </a:rPr>
              <a:t>A) Positive view 			B) Negative view </a:t>
            </a:r>
            <a:endParaRPr kumimoji="0" lang="en-GB" sz="120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Q5. What evidence from the source helps to justify your decision to question 4? Copy out a sentence or a phrase from the source directly and write it in the space provided. </a:t>
            </a:r>
            <a:endParaRPr lang="en-GB" sz="1200"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Q6. From your </a:t>
            </a:r>
            <a:r>
              <a:rPr lang="en-GB" sz="1200" b="1" dirty="0"/>
              <a:t>own knowledge</a:t>
            </a:r>
            <a:r>
              <a:rPr lang="en-GB" sz="1200" dirty="0"/>
              <a:t>, give two reasons that </a:t>
            </a:r>
            <a:r>
              <a:rPr lang="en-GB" sz="1200" b="1" dirty="0"/>
              <a:t>are not </a:t>
            </a:r>
            <a:r>
              <a:rPr lang="en-GB" sz="1200" dirty="0"/>
              <a:t>provided in the source to explain why the English were defeated in the Battle of Hastings.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1. </a:t>
            </a: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2. </a:t>
            </a: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endParaRPr lang="en-GB" sz="12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p>
        </p:txBody>
      </p:sp>
      <p:sp>
        <p:nvSpPr>
          <p:cNvPr id="8" name="TextBox 7">
            <a:extLst>
              <a:ext uri="{FF2B5EF4-FFF2-40B4-BE49-F238E27FC236}">
                <a16:creationId xmlns:a16="http://schemas.microsoft.com/office/drawing/2014/main" id="{1ACD65EE-5081-5FE6-F345-DE75E1F09337}"/>
              </a:ext>
            </a:extLst>
          </p:cNvPr>
          <p:cNvSpPr txBox="1"/>
          <p:nvPr/>
        </p:nvSpPr>
        <p:spPr>
          <a:xfrm>
            <a:off x="6329191" y="45771"/>
            <a:ext cx="528809"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Page 9</a:t>
            </a:r>
          </a:p>
        </p:txBody>
      </p:sp>
    </p:spTree>
    <p:extLst>
      <p:ext uri="{BB962C8B-B14F-4D97-AF65-F5344CB8AC3E}">
        <p14:creationId xmlns:p14="http://schemas.microsoft.com/office/powerpoint/2010/main" val="34129491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778" y="0"/>
            <a:ext cx="6676222" cy="1276888"/>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5</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Revise all the core knowledge questions </a:t>
            </a:r>
            <a:r>
              <a:rPr lang="en-GB" sz="1200" b="1" u="sng" dirty="0">
                <a:latin typeface="Calibri" panose="020F0502020204030204" pitchFamily="34" charset="0"/>
                <a:ea typeface="Calibri" panose="020F0502020204030204" pitchFamily="34" charset="0"/>
                <a:cs typeface="Calibri" panose="020F0502020204030204" pitchFamily="34" charset="0"/>
              </a:rPr>
              <a:t>from Topic 1,  2  and 3</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dirty="0">
                <a:latin typeface="Calibri" panose="020F0502020204030204" pitchFamily="34" charset="0"/>
                <a:ea typeface="Calibri" panose="020F0502020204030204" pitchFamily="34" charset="0"/>
                <a:cs typeface="Calibri" panose="020F0502020204030204" pitchFamily="34" charset="0"/>
              </a:rPr>
              <a:t>You should use strategies like flashcards or ‘cover, write, reveal’.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Complete the core knowledge test below. These questions are a </a:t>
            </a:r>
            <a:r>
              <a:rPr lang="en-GB" sz="1200" b="1" dirty="0">
                <a:latin typeface="Calibri" panose="020F0502020204030204" pitchFamily="34" charset="0"/>
                <a:ea typeface="Calibri" panose="020F0502020204030204" pitchFamily="34" charset="0"/>
                <a:cs typeface="Calibri" panose="020F0502020204030204" pitchFamily="34" charset="0"/>
              </a:rPr>
              <a:t>combination from both topics</a:t>
            </a:r>
            <a:r>
              <a:rPr lang="en-GB" sz="1200" dirty="0">
                <a:latin typeface="Calibri" panose="020F0502020204030204" pitchFamily="34" charset="0"/>
                <a:ea typeface="Calibri" panose="020F0502020204030204" pitchFamily="34" charset="0"/>
                <a:cs typeface="Calibri" panose="020F0502020204030204" pitchFamily="34"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464633389"/>
              </p:ext>
            </p:extLst>
          </p:nvPr>
        </p:nvGraphicFramePr>
        <p:xfrm>
          <a:off x="90888" y="1429901"/>
          <a:ext cx="6676223" cy="7591434"/>
        </p:xfrm>
        <a:graphic>
          <a:graphicData uri="http://schemas.openxmlformats.org/drawingml/2006/table">
            <a:tbl>
              <a:tblPr firstRow="1" firstCol="1" bandRow="1">
                <a:tableStyleId>{5940675A-B579-460E-94D1-54222C63F5DA}</a:tableStyleId>
              </a:tblPr>
              <a:tblGrid>
                <a:gridCol w="372908">
                  <a:extLst>
                    <a:ext uri="{9D8B030D-6E8A-4147-A177-3AD203B41FA5}">
                      <a16:colId xmlns:a16="http://schemas.microsoft.com/office/drawing/2014/main" val="1979010824"/>
                    </a:ext>
                  </a:extLst>
                </a:gridCol>
                <a:gridCol w="2388475">
                  <a:extLst>
                    <a:ext uri="{9D8B030D-6E8A-4147-A177-3AD203B41FA5}">
                      <a16:colId xmlns:a16="http://schemas.microsoft.com/office/drawing/2014/main" val="3911644366"/>
                    </a:ext>
                  </a:extLst>
                </a:gridCol>
                <a:gridCol w="3914840">
                  <a:extLst>
                    <a:ext uri="{9D8B030D-6E8A-4147-A177-3AD203B41FA5}">
                      <a16:colId xmlns:a16="http://schemas.microsoft.com/office/drawing/2014/main" val="2589291492"/>
                    </a:ext>
                  </a:extLst>
                </a:gridCol>
              </a:tblGrid>
              <a:tr h="599135">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Who were the contenders to the throne in 1066?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lvl="0" indent="0">
                        <a:lnSpc>
                          <a:spcPct val="115000"/>
                        </a:lnSpc>
                        <a:spcAft>
                          <a:spcPts val="0"/>
                        </a:spcAft>
                        <a:buFont typeface="Symbol" panose="05050102010706020507" pitchFamily="18"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34694412"/>
                  </a:ext>
                </a:extLst>
              </a:tr>
              <a:tr h="728167">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Who fought at the Battle of Stamford Bridge?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194374826"/>
                  </a:ext>
                </a:extLst>
              </a:tr>
              <a:tr h="529148">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a:t>
                      </a:r>
                      <a:r>
                        <a:rPr lang="en-GB" sz="1200" dirty="0">
                          <a:effectLst/>
                          <a:latin typeface="Calibri" panose="020F0502020204030204" pitchFamily="34" charset="0"/>
                          <a:ea typeface="Calibri" panose="020F0502020204030204" pitchFamily="34" charset="0"/>
                          <a:cs typeface="Times New Roman" panose="02020603050405020304" pitchFamily="18" charset="0"/>
                        </a:rPr>
                        <a:t>hat percentage of Anglo-Saxons lived in towns? </a:t>
                      </a:r>
                    </a:p>
                  </a:txBody>
                  <a:tcPr marL="56427" marR="56427" marT="0" marB="0"/>
                </a:tc>
                <a:tc>
                  <a:txBody>
                    <a:bodyPr/>
                    <a:lstStyle/>
                    <a:p>
                      <a:pPr>
                        <a:lnSpc>
                          <a:spcPct val="115000"/>
                        </a:lnSpc>
                        <a:spcAft>
                          <a:spcPts val="0"/>
                        </a:spcAft>
                      </a:pPr>
                      <a:r>
                        <a:rPr lang="en-GB" sz="1200" dirty="0">
                          <a:effectLst/>
                        </a:rPr>
                        <a:t> </a:t>
                      </a:r>
                    </a:p>
                  </a:txBody>
                  <a:tcPr marL="56427" marR="56427" marT="0" marB="0"/>
                </a:tc>
                <a:extLst>
                  <a:ext uri="{0D108BD9-81ED-4DB2-BD59-A6C34878D82A}">
                    <a16:rowId xmlns:a16="http://schemas.microsoft.com/office/drawing/2014/main" val="1651267262"/>
                  </a:ext>
                </a:extLst>
              </a:tr>
              <a:tr h="522001">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What is a knight?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798321002"/>
                  </a:ext>
                </a:extLst>
              </a:tr>
              <a:tr h="828513">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What was the name of the system William introduced to structure society?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342900" lvl="0" indent="-342900">
                        <a:lnSpc>
                          <a:spcPct val="115000"/>
                        </a:lnSpc>
                        <a:spcAft>
                          <a:spcPts val="0"/>
                        </a:spcAft>
                        <a:buFont typeface="Arial" panose="020B0604020202020204" pitchFamily="34" charset="0"/>
                        <a:buChar char="•"/>
                        <a:tabLst>
                          <a:tab pos="457200" algn="l"/>
                        </a:tabLs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3720002964"/>
                  </a:ext>
                </a:extLst>
              </a:tr>
              <a:tr h="556691">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a:effectLst/>
                        </a:rPr>
                        <a:t>What was the Harrying of the North?</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775129974"/>
                  </a:ext>
                </a:extLst>
              </a:tr>
              <a:tr h="599135">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dirty="0">
                          <a:effectLst/>
                        </a:rPr>
                        <a:t>What is continuity?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4152398145"/>
                  </a:ext>
                </a:extLst>
              </a:tr>
              <a:tr h="485444">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rPr>
                        <a:t>What was a ceorl?</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587936901"/>
                  </a:ext>
                </a:extLst>
              </a:tr>
              <a:tr h="886402">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rPr>
                        <a:t>How did Earls help the King to maintain power?</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446709886"/>
                  </a:ext>
                </a:extLst>
              </a:tr>
              <a:tr h="485444">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GB" sz="1200">
                          <a:effectLst/>
                        </a:rPr>
                        <a:t>In what year was the Domesday Book created?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26211196"/>
                  </a:ext>
                </a:extLst>
              </a:tr>
              <a:tr h="885910">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US" sz="1200" b="0" dirty="0">
                          <a:solidFill>
                            <a:schemeClr val="tx1"/>
                          </a:solidFill>
                          <a:effectLst/>
                          <a:latin typeface="+mn-lt"/>
                          <a:ea typeface="Calibri" panose="020F0502020204030204" pitchFamily="34" charset="0"/>
                          <a:cs typeface="Times New Roman" panose="02020603050405020304" pitchFamily="18" charset="0"/>
                        </a:rPr>
                        <a:t>What three factors help to explain why William won the Battle of Hastings?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952976735"/>
                  </a:ext>
                </a:extLst>
              </a:tr>
              <a:tr h="485444">
                <a:tc>
                  <a:txBody>
                    <a:bodyPr/>
                    <a:lstStyle/>
                    <a:p>
                      <a:pPr marL="0"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What was the Witan?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405528885"/>
                  </a:ext>
                </a:extLst>
              </a:tr>
            </a:tbl>
          </a:graphicData>
        </a:graphic>
      </p:graphicFrame>
      <p:sp>
        <p:nvSpPr>
          <p:cNvPr id="4" name="TextBox 3"/>
          <p:cNvSpPr txBox="1"/>
          <p:nvPr/>
        </p:nvSpPr>
        <p:spPr>
          <a:xfrm>
            <a:off x="6211229" y="0"/>
            <a:ext cx="646771" cy="246221"/>
          </a:xfrm>
          <a:prstGeom prst="rect">
            <a:avLst/>
          </a:prstGeom>
          <a:noFill/>
        </p:spPr>
        <p:txBody>
          <a:bodyPr wrap="square" rtlCol="0">
            <a:spAutoFit/>
          </a:bodyPr>
          <a:lstStyle/>
          <a:p>
            <a:r>
              <a:rPr lang="en-GB" sz="1000" dirty="0"/>
              <a:t>Page 10</a:t>
            </a:r>
          </a:p>
        </p:txBody>
      </p:sp>
    </p:spTree>
    <p:extLst>
      <p:ext uri="{BB962C8B-B14F-4D97-AF65-F5344CB8AC3E}">
        <p14:creationId xmlns:p14="http://schemas.microsoft.com/office/powerpoint/2010/main" val="1096838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35547" y="0"/>
            <a:ext cx="622453" cy="246221"/>
          </a:xfrm>
          <a:prstGeom prst="rect">
            <a:avLst/>
          </a:prstGeom>
          <a:noFill/>
        </p:spPr>
        <p:txBody>
          <a:bodyPr wrap="square" rtlCol="0">
            <a:spAutoFit/>
          </a:bodyPr>
          <a:lstStyle/>
          <a:p>
            <a:r>
              <a:rPr lang="en-GB" sz="1000" dirty="0"/>
              <a:t>Page 11</a:t>
            </a:r>
          </a:p>
        </p:txBody>
      </p:sp>
      <p:sp>
        <p:nvSpPr>
          <p:cNvPr id="3" name="Rectangle 2"/>
          <p:cNvSpPr/>
          <p:nvPr/>
        </p:nvSpPr>
        <p:spPr>
          <a:xfrm>
            <a:off x="115494" y="163849"/>
            <a:ext cx="6627011" cy="676467"/>
          </a:xfrm>
          <a:prstGeom prst="rect">
            <a:avLst/>
          </a:prstGeom>
        </p:spPr>
        <p:txBody>
          <a:bodyPr wrap="square">
            <a:spAutoFit/>
          </a:bodyPr>
          <a:lstStyle/>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3: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Read the article. This will help to extend on your learning from in lessons. The article below is about the Harrying of the North. You need to complete the activities at the side of the page.</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1"/>
          <p:cNvSpPr>
            <a:spLocks noChangeArrowheads="1"/>
          </p:cNvSpPr>
          <p:nvPr/>
        </p:nvSpPr>
        <p:spPr bwMode="auto">
          <a:xfrm flipH="1">
            <a:off x="198305" y="1489687"/>
            <a:ext cx="4649115" cy="7109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b="1" dirty="0">
                <a:solidFill>
                  <a:srgbClr val="000000"/>
                </a:solidFill>
                <a:latin typeface="+mn-lt"/>
              </a:rPr>
              <a:t>V</a:t>
            </a:r>
            <a:r>
              <a:rPr kumimoji="0" lang="en-US" altLang="en-US" sz="1200" b="1" i="0" u="none" strike="noStrike" cap="none" normalizeH="0" baseline="0" dirty="0">
                <a:ln>
                  <a:noFill/>
                </a:ln>
                <a:solidFill>
                  <a:srgbClr val="000000"/>
                </a:solidFill>
                <a:effectLst/>
                <a:latin typeface="+mn-lt"/>
              </a:rPr>
              <a:t>ictory at the Battle of Hastings did not guarantee William control of England. The rebellious North had to be brought into line, which it was, ruthlessly, in the winter of 1069. </a:t>
            </a:r>
            <a:r>
              <a:rPr lang="en-US" altLang="en-US" sz="1200" dirty="0">
                <a:latin typeface="+mn-lt"/>
              </a:rPr>
              <a:t>By </a:t>
            </a:r>
            <a:r>
              <a:rPr kumimoji="0" lang="en-US" altLang="en-US" sz="1200" b="1" i="0" u="none" strike="noStrike" cap="none" normalizeH="0" baseline="0" dirty="0">
                <a:ln>
                  <a:noFill/>
                </a:ln>
                <a:solidFill>
                  <a:srgbClr val="555555"/>
                </a:solidFill>
                <a:effectLst/>
                <a:latin typeface="+mn-lt"/>
              </a:rPr>
              <a:t>James Aitcheson</a:t>
            </a:r>
            <a:endParaRPr lang="en-US" altLang="en-US" sz="1200" dirty="0">
              <a:solidFill>
                <a:srgbClr val="808080"/>
              </a:solidFill>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n-lt"/>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00000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rgbClr val="000000"/>
                </a:solidFill>
                <a:effectLst/>
                <a:latin typeface="+mn-lt"/>
              </a:rPr>
              <a:t>The</a:t>
            </a:r>
            <a:r>
              <a:rPr kumimoji="0" lang="en-US" altLang="en-US" sz="1200" b="1" i="0" u="none" strike="noStrike" cap="none" normalizeH="0" baseline="0" dirty="0">
                <a:ln>
                  <a:noFill/>
                </a:ln>
                <a:solidFill>
                  <a:srgbClr val="000000"/>
                </a:solidFill>
                <a:effectLst/>
                <a:latin typeface="+mn-lt"/>
              </a:rPr>
              <a:t> </a:t>
            </a:r>
            <a:r>
              <a:rPr kumimoji="0" lang="en-US" altLang="en-US" sz="1200" b="0" i="0" u="none" strike="noStrike" cap="none" normalizeH="0" baseline="0" dirty="0">
                <a:ln>
                  <a:noFill/>
                </a:ln>
                <a:solidFill>
                  <a:srgbClr val="000000"/>
                </a:solidFill>
                <a:effectLst/>
                <a:latin typeface="+mn-lt"/>
              </a:rPr>
              <a:t>Battle of Hastings is the most famous event of the Norman Conquest, but it was only the </a:t>
            </a:r>
            <a:r>
              <a:rPr lang="en-US" altLang="en-US" sz="1200" dirty="0">
                <a:solidFill>
                  <a:srgbClr val="000000"/>
                </a:solidFill>
                <a:latin typeface="+mn-lt"/>
              </a:rPr>
              <a:t>beginning</a:t>
            </a:r>
            <a:r>
              <a:rPr kumimoji="0" lang="en-US" altLang="en-US" sz="1200" b="0" i="0" u="none" strike="noStrike" cap="none" normalizeH="0" baseline="0" dirty="0">
                <a:ln>
                  <a:noFill/>
                </a:ln>
                <a:solidFill>
                  <a:srgbClr val="000000"/>
                </a:solidFill>
                <a:effectLst/>
                <a:latin typeface="+mn-lt"/>
              </a:rPr>
              <a:t> of the invaders' consolidation of power in England. For several years afterwards, the country was </a:t>
            </a:r>
            <a:r>
              <a:rPr lang="en-US" altLang="en-US" sz="1200" dirty="0">
                <a:solidFill>
                  <a:srgbClr val="000000"/>
                </a:solidFill>
                <a:latin typeface="+mn-lt"/>
              </a:rPr>
              <a:t>faced</a:t>
            </a:r>
            <a:r>
              <a:rPr kumimoji="0" lang="en-US" altLang="en-US" sz="1200" b="0" i="0" u="none" strike="noStrike" cap="none" normalizeH="0" baseline="0" dirty="0">
                <a:ln>
                  <a:noFill/>
                </a:ln>
                <a:solidFill>
                  <a:srgbClr val="000000"/>
                </a:solidFill>
                <a:effectLst/>
                <a:latin typeface="+mn-lt"/>
              </a:rPr>
              <a:t> internal conflict as the Normans fought to extend their rule, leading</a:t>
            </a:r>
            <a:r>
              <a:rPr lang="en-US" altLang="en-US" sz="1200" dirty="0">
                <a:solidFill>
                  <a:srgbClr val="000000"/>
                </a:solidFill>
                <a:latin typeface="+mn-lt"/>
              </a:rPr>
              <a:t> to</a:t>
            </a:r>
            <a:r>
              <a:rPr kumimoji="0" lang="en-US" altLang="en-US" sz="1200" b="0" i="0" u="none" strike="noStrike" cap="none" normalizeH="0" baseline="0" dirty="0">
                <a:ln>
                  <a:noFill/>
                </a:ln>
                <a:solidFill>
                  <a:srgbClr val="000000"/>
                </a:solidFill>
                <a:effectLst/>
                <a:latin typeface="+mn-lt"/>
              </a:rPr>
              <a:t> a notorious campaign known today as the ‘Harrying of the North’.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00000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00000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n-lt"/>
              </a:rPr>
              <a:t>The Harrying, which took place over the winter of 1069–70, saw William’s knights lay waste to Yorkshire and </a:t>
            </a:r>
            <a:r>
              <a:rPr kumimoji="0" lang="en-US" altLang="en-US" sz="1200" b="0" i="0" u="none" strike="noStrike" cap="none" normalizeH="0" baseline="0" dirty="0" err="1">
                <a:ln>
                  <a:noFill/>
                </a:ln>
                <a:solidFill>
                  <a:srgbClr val="000000"/>
                </a:solidFill>
                <a:effectLst/>
                <a:latin typeface="+mn-lt"/>
              </a:rPr>
              <a:t>neighbouring</a:t>
            </a:r>
            <a:r>
              <a:rPr kumimoji="0" lang="en-US" altLang="en-US" sz="1200" b="0" i="0" u="none" strike="noStrike" cap="none" normalizeH="0" baseline="0" dirty="0">
                <a:ln>
                  <a:noFill/>
                </a:ln>
                <a:solidFill>
                  <a:srgbClr val="000000"/>
                </a:solidFill>
                <a:effectLst/>
                <a:latin typeface="+mn-lt"/>
              </a:rPr>
              <a:t> shires. Entire villages were </a:t>
            </a:r>
            <a:r>
              <a:rPr lang="en-US" altLang="en-US" sz="1200" dirty="0">
                <a:solidFill>
                  <a:srgbClr val="000000"/>
                </a:solidFill>
                <a:latin typeface="+mn-lt"/>
              </a:rPr>
              <a:t>destroyed</a:t>
            </a:r>
            <a:r>
              <a:rPr kumimoji="0" lang="en-US" altLang="en-US" sz="1200" b="0" i="0" u="none" strike="noStrike" cap="none" normalizeH="0" baseline="0" dirty="0">
                <a:ln>
                  <a:noFill/>
                </a:ln>
                <a:solidFill>
                  <a:srgbClr val="000000"/>
                </a:solidFill>
                <a:effectLst/>
                <a:latin typeface="+mn-lt"/>
              </a:rPr>
              <a:t> and their </a:t>
            </a:r>
            <a:r>
              <a:rPr lang="en-US" altLang="en-US" sz="1200" dirty="0">
                <a:solidFill>
                  <a:srgbClr val="000000"/>
                </a:solidFill>
                <a:latin typeface="+mn-lt"/>
              </a:rPr>
              <a:t>people</a:t>
            </a:r>
            <a:r>
              <a:rPr kumimoji="0" lang="en-US" altLang="en-US" sz="1200" b="0" i="0" u="none" strike="noStrike" cap="none" normalizeH="0" baseline="0" dirty="0">
                <a:ln>
                  <a:noFill/>
                </a:ln>
                <a:solidFill>
                  <a:srgbClr val="000000"/>
                </a:solidFill>
                <a:effectLst/>
                <a:latin typeface="+mn-lt"/>
              </a:rPr>
              <a:t> killed, livestock slaughtered and stores of food destroyed. Throughout 1067 and 1068 there had been </a:t>
            </a:r>
            <a:r>
              <a:rPr lang="en-US" altLang="en-US" sz="1200" dirty="0">
                <a:solidFill>
                  <a:srgbClr val="000000"/>
                </a:solidFill>
                <a:latin typeface="+mn-lt"/>
              </a:rPr>
              <a:t>lots</a:t>
            </a:r>
            <a:r>
              <a:rPr kumimoji="0" lang="en-US" altLang="en-US" sz="1200" b="0" i="0" u="none" strike="noStrike" cap="none" normalizeH="0" baseline="0" dirty="0">
                <a:ln>
                  <a:noFill/>
                </a:ln>
                <a:solidFill>
                  <a:srgbClr val="000000"/>
                </a:solidFill>
                <a:effectLst/>
                <a:latin typeface="+mn-lt"/>
              </a:rPr>
              <a:t> of </a:t>
            </a:r>
            <a:r>
              <a:rPr kumimoji="0" lang="en-US" altLang="en-US" sz="1200" b="0" i="0" u="none" strike="noStrike" cap="none" normalizeH="0" baseline="0" dirty="0" err="1">
                <a:ln>
                  <a:noFill/>
                </a:ln>
                <a:solidFill>
                  <a:srgbClr val="000000"/>
                </a:solidFill>
                <a:effectLst/>
                <a:latin typeface="+mn-lt"/>
              </a:rPr>
              <a:t>localised</a:t>
            </a:r>
            <a:r>
              <a:rPr kumimoji="0" lang="en-US" altLang="en-US" sz="1200" b="0" i="0" u="none" strike="noStrike" cap="none" normalizeH="0" baseline="0" dirty="0">
                <a:ln>
                  <a:noFill/>
                </a:ln>
                <a:solidFill>
                  <a:srgbClr val="000000"/>
                </a:solidFill>
                <a:effectLst/>
                <a:latin typeface="+mn-lt"/>
              </a:rPr>
              <a:t> revolts by foreign </a:t>
            </a:r>
            <a:r>
              <a:rPr lang="en-US" altLang="en-US" sz="1200" dirty="0">
                <a:solidFill>
                  <a:srgbClr val="000000"/>
                </a:solidFill>
                <a:latin typeface="+mn-lt"/>
              </a:rPr>
              <a:t>enemies</a:t>
            </a:r>
            <a:r>
              <a:rPr kumimoji="0" lang="en-US" altLang="en-US" sz="1200" b="0" i="0" u="none" strike="noStrike" cap="none" normalizeH="0" baseline="0" dirty="0">
                <a:ln>
                  <a:noFill/>
                </a:ln>
                <a:solidFill>
                  <a:srgbClr val="000000"/>
                </a:solidFill>
                <a:effectLst/>
                <a:latin typeface="+mn-lt"/>
              </a:rPr>
              <a:t> in various corners of the country – Devon, Kent, Herefordshire and the midland earldom of Mercia – although each of these was swiftly put down. Castles were </a:t>
            </a:r>
            <a:r>
              <a:rPr lang="en-US" altLang="en-US" sz="1200" dirty="0">
                <a:solidFill>
                  <a:srgbClr val="000000"/>
                </a:solidFill>
                <a:latin typeface="+mn-lt"/>
              </a:rPr>
              <a:t>built,</a:t>
            </a:r>
            <a:r>
              <a:rPr kumimoji="0" lang="en-US" altLang="en-US" sz="1200" b="0" i="0" u="none" strike="noStrike" cap="none" normalizeH="0" baseline="0" dirty="0">
                <a:ln>
                  <a:noFill/>
                </a:ln>
                <a:solidFill>
                  <a:srgbClr val="000000"/>
                </a:solidFill>
                <a:effectLst/>
                <a:latin typeface="+mn-lt"/>
              </a:rPr>
              <a:t> including in the major towns of Warwick, Nottingham, York, Lincoln, Huntingdon and Cambridge, in an effort to </a:t>
            </a:r>
            <a:r>
              <a:rPr lang="en-US" altLang="en-US" sz="1200" dirty="0">
                <a:solidFill>
                  <a:srgbClr val="000000"/>
                </a:solidFill>
                <a:latin typeface="+mn-lt"/>
              </a:rPr>
              <a:t>put down</a:t>
            </a:r>
            <a:r>
              <a:rPr kumimoji="0" lang="en-US" altLang="en-US" sz="1200" b="0" i="0" u="none" strike="noStrike" cap="none" normalizeH="0" baseline="0" dirty="0">
                <a:ln>
                  <a:noFill/>
                </a:ln>
                <a:solidFill>
                  <a:srgbClr val="000000"/>
                </a:solidFill>
                <a:effectLst/>
                <a:latin typeface="+mn-lt"/>
              </a:rPr>
              <a:t> the disturbances and impose control. Nevertheless, it is important to </a:t>
            </a:r>
            <a:r>
              <a:rPr kumimoji="0" lang="en-US" altLang="en-US" sz="1200" b="0" i="0" u="none" strike="noStrike" cap="none" normalizeH="0" baseline="0" dirty="0" err="1">
                <a:ln>
                  <a:noFill/>
                </a:ln>
                <a:solidFill>
                  <a:srgbClr val="000000"/>
                </a:solidFill>
                <a:effectLst/>
                <a:latin typeface="+mn-lt"/>
              </a:rPr>
              <a:t>recognise</a:t>
            </a:r>
            <a:r>
              <a:rPr kumimoji="0" lang="en-US" altLang="en-US" sz="1200" b="0" i="0" u="none" strike="noStrike" cap="none" normalizeH="0" baseline="0" dirty="0">
                <a:ln>
                  <a:noFill/>
                </a:ln>
                <a:solidFill>
                  <a:srgbClr val="000000"/>
                </a:solidFill>
                <a:effectLst/>
                <a:latin typeface="+mn-lt"/>
              </a:rPr>
              <a:t> that, even by the beginning of 1069, William was still not master of the entire kingdom. His authority extended no further north than York and it was in the region beyond that was the greatest threat to his rule.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00000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00000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n-lt"/>
              </a:rPr>
              <a:t>William’s early attempts to bring the northerners under his control had involved appointing English earls to govern them: first </a:t>
            </a:r>
            <a:r>
              <a:rPr kumimoji="0" lang="en-US" altLang="en-US" sz="1200" b="0" i="0" u="none" strike="noStrike" cap="none" normalizeH="0" baseline="0" dirty="0" err="1">
                <a:ln>
                  <a:noFill/>
                </a:ln>
                <a:solidFill>
                  <a:srgbClr val="000000"/>
                </a:solidFill>
                <a:effectLst/>
                <a:latin typeface="+mn-lt"/>
              </a:rPr>
              <a:t>Copsig</a:t>
            </a:r>
            <a:r>
              <a:rPr kumimoji="0" lang="en-US" altLang="en-US" sz="1200" b="0" i="0" u="none" strike="noStrike" cap="none" normalizeH="0" baseline="0" dirty="0">
                <a:ln>
                  <a:noFill/>
                </a:ln>
                <a:solidFill>
                  <a:srgbClr val="000000"/>
                </a:solidFill>
                <a:effectLst/>
                <a:latin typeface="+mn-lt"/>
              </a:rPr>
              <a:t> and then </a:t>
            </a:r>
            <a:r>
              <a:rPr kumimoji="0" lang="en-US" altLang="en-US" sz="1200" b="0" i="0" u="none" strike="noStrike" cap="none" normalizeH="0" baseline="0" dirty="0" err="1">
                <a:ln>
                  <a:noFill/>
                </a:ln>
                <a:solidFill>
                  <a:srgbClr val="000000"/>
                </a:solidFill>
                <a:effectLst/>
                <a:latin typeface="+mn-lt"/>
              </a:rPr>
              <a:t>Gospatric</a:t>
            </a:r>
            <a:r>
              <a:rPr kumimoji="0" lang="en-US" altLang="en-US" sz="1200" b="0" i="0" u="none" strike="noStrike" cap="none" normalizeH="0" baseline="0" dirty="0">
                <a:ln>
                  <a:noFill/>
                </a:ln>
                <a:solidFill>
                  <a:srgbClr val="000000"/>
                </a:solidFill>
                <a:effectLst/>
                <a:latin typeface="+mn-lt"/>
              </a:rPr>
              <a:t>. Both appointments had been dismal failures: the former was assassinated by a rival in 1067; the latter </a:t>
            </a:r>
            <a:r>
              <a:rPr lang="en-US" altLang="en-US" sz="1200" dirty="0">
                <a:solidFill>
                  <a:srgbClr val="000000"/>
                </a:solidFill>
                <a:latin typeface="+mn-lt"/>
              </a:rPr>
              <a:t>joined the rebels</a:t>
            </a:r>
            <a:r>
              <a:rPr kumimoji="0" lang="en-US" altLang="en-US" sz="1200" b="0" i="0" u="none" strike="noStrike" cap="none" normalizeH="0" baseline="0" dirty="0">
                <a:ln>
                  <a:noFill/>
                </a:ln>
                <a:solidFill>
                  <a:srgbClr val="000000"/>
                </a:solidFill>
                <a:effectLst/>
                <a:latin typeface="+mn-lt"/>
              </a:rPr>
              <a:t> in 1068. Finally, in January 1069, William sent one of his own Norman men, Robert Cumin, to conquer the region by force, only for </a:t>
            </a:r>
            <a:r>
              <a:rPr lang="en-US" altLang="en-US" sz="1200" dirty="0">
                <a:solidFill>
                  <a:srgbClr val="000000"/>
                </a:solidFill>
                <a:latin typeface="+mn-lt"/>
              </a:rPr>
              <a:t>hi</a:t>
            </a:r>
            <a:r>
              <a:rPr kumimoji="0" lang="en-US" altLang="en-US" sz="1200" b="0" i="0" u="none" strike="noStrike" cap="none" normalizeH="0" baseline="0" dirty="0">
                <a:ln>
                  <a:noFill/>
                </a:ln>
                <a:solidFill>
                  <a:srgbClr val="000000"/>
                </a:solidFill>
                <a:effectLst/>
                <a:latin typeface="+mn-lt"/>
              </a:rPr>
              <a:t>m to be ambushed and slaughtered at Durham. </a:t>
            </a:r>
            <a:r>
              <a:rPr lang="en-US" altLang="en-US" sz="1200" dirty="0">
                <a:solidFill>
                  <a:srgbClr val="000000"/>
                </a:solidFill>
                <a:latin typeface="+mn-lt"/>
              </a:rPr>
              <a:t>William was furious and was determined to put the North in its place once and for all. William set out and eventually reached York a little before Christmas. Shortly after Christmas in 1069 he divided his army into raiding-parties, which he sent to carry out the Harrying.</a:t>
            </a:r>
          </a:p>
        </p:txBody>
      </p:sp>
      <p:sp>
        <p:nvSpPr>
          <p:cNvPr id="7" name="Right Brace 6"/>
          <p:cNvSpPr/>
          <p:nvPr/>
        </p:nvSpPr>
        <p:spPr>
          <a:xfrm>
            <a:off x="4726234" y="3670802"/>
            <a:ext cx="242373" cy="2577336"/>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Right Brace 7"/>
          <p:cNvSpPr/>
          <p:nvPr/>
        </p:nvSpPr>
        <p:spPr>
          <a:xfrm>
            <a:off x="4726234" y="6729246"/>
            <a:ext cx="242373" cy="1351539"/>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Rectangle 10"/>
          <p:cNvSpPr/>
          <p:nvPr/>
        </p:nvSpPr>
        <p:spPr>
          <a:xfrm>
            <a:off x="4968607" y="3278640"/>
            <a:ext cx="1806766" cy="26814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List the actions of William and his knights during the harrying of the North. </a:t>
            </a: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p:txBody>
      </p:sp>
      <p:sp>
        <p:nvSpPr>
          <p:cNvPr id="12" name="Rectangle 11"/>
          <p:cNvSpPr/>
          <p:nvPr/>
        </p:nvSpPr>
        <p:spPr>
          <a:xfrm>
            <a:off x="4968607" y="6064274"/>
            <a:ext cx="1806766" cy="26814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solidFill>
                <a:schemeClr val="tx1"/>
              </a:solidFill>
            </a:endParaRPr>
          </a:p>
          <a:p>
            <a:pPr algn="ctr"/>
            <a:r>
              <a:rPr lang="en-GB" sz="1000" b="1" dirty="0">
                <a:solidFill>
                  <a:schemeClr val="tx1"/>
                </a:solidFill>
              </a:rPr>
              <a:t>List two reasons why William carried out the Harrying.</a:t>
            </a: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p>
        </p:txBody>
      </p:sp>
    </p:spTree>
    <p:extLst>
      <p:ext uri="{BB962C8B-B14F-4D97-AF65-F5344CB8AC3E}">
        <p14:creationId xmlns:p14="http://schemas.microsoft.com/office/powerpoint/2010/main" val="6741270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35547" y="0"/>
            <a:ext cx="622453" cy="246221"/>
          </a:xfrm>
          <a:prstGeom prst="rect">
            <a:avLst/>
          </a:prstGeom>
          <a:noFill/>
        </p:spPr>
        <p:txBody>
          <a:bodyPr wrap="square" rtlCol="0">
            <a:spAutoFit/>
          </a:bodyPr>
          <a:lstStyle/>
          <a:p>
            <a:r>
              <a:rPr lang="en-GB" sz="1000" dirty="0"/>
              <a:t>Page 12</a:t>
            </a:r>
          </a:p>
        </p:txBody>
      </p:sp>
      <p:sp>
        <p:nvSpPr>
          <p:cNvPr id="3" name="Rectangle 2"/>
          <p:cNvSpPr/>
          <p:nvPr/>
        </p:nvSpPr>
        <p:spPr>
          <a:xfrm>
            <a:off x="99152" y="75393"/>
            <a:ext cx="4439797" cy="7294305"/>
          </a:xfrm>
          <a:prstGeom prst="rect">
            <a:avLst/>
          </a:prstGeom>
        </p:spPr>
        <p:txBody>
          <a:bodyPr wrap="square">
            <a:spAutoFit/>
          </a:bodyPr>
          <a:lstStyle/>
          <a:p>
            <a:pPr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r>
              <a:rPr lang="en-US" altLang="en-US" sz="1200" dirty="0">
                <a:solidFill>
                  <a:srgbClr val="000000"/>
                </a:solidFill>
              </a:rPr>
              <a:t>The object of the campaign was two-fold. First, William sought to find and get rid of the Northumbrian rebels. More importantly, by destroying the region’s resources so completely, he sought to put an end to the cycle of rebellions by ensuring that any future rebels would lack the means to support themselves. </a:t>
            </a: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r>
              <a:rPr lang="en-US" altLang="en-US" sz="1200" dirty="0">
                <a:solidFill>
                  <a:srgbClr val="000000"/>
                </a:solidFill>
              </a:rPr>
              <a:t>William’s armies spread out over more than one hundred miles of territory, as far north as the River Tyne. The 12th-century chronicler John of Worcester writes that food was so scarce in the aftermath that people were reduced to eating not just horses, dogs and cats but also human flesh.</a:t>
            </a: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r>
              <a:rPr lang="en-US" altLang="en-US" sz="1200" dirty="0">
                <a:solidFill>
                  <a:srgbClr val="000000"/>
                </a:solidFill>
              </a:rPr>
              <a:t>Another historian, </a:t>
            </a:r>
            <a:r>
              <a:rPr lang="en-US" altLang="en-US" sz="1200" dirty="0" err="1">
                <a:solidFill>
                  <a:srgbClr val="000000"/>
                </a:solidFill>
              </a:rPr>
              <a:t>Orderic</a:t>
            </a:r>
            <a:r>
              <a:rPr lang="en-US" altLang="en-US" sz="1200" dirty="0">
                <a:solidFill>
                  <a:srgbClr val="000000"/>
                </a:solidFill>
              </a:rPr>
              <a:t> </a:t>
            </a:r>
            <a:r>
              <a:rPr lang="en-US" altLang="en-US" sz="1200" dirty="0" err="1">
                <a:solidFill>
                  <a:srgbClr val="000000"/>
                </a:solidFill>
              </a:rPr>
              <a:t>Vitalis</a:t>
            </a:r>
            <a:r>
              <a:rPr lang="en-US" altLang="en-US" sz="1200" dirty="0">
                <a:solidFill>
                  <a:srgbClr val="000000"/>
                </a:solidFill>
              </a:rPr>
              <a:t> – a contemporary of John’s – claims that as many as 100,000 people died as a result of famine in the following months. While we are rightly suspicious of such a round figure, a death toll somewhere in the tens of thousands is not hard to believe this at a time when the total population of England was probably little more than two million.</a:t>
            </a: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r>
              <a:rPr lang="en-US" altLang="en-US" sz="1200" dirty="0">
                <a:solidFill>
                  <a:srgbClr val="000000"/>
                </a:solidFill>
              </a:rPr>
              <a:t>The affected region took a long time to recover. No village remained lived in between York and Durham and that the countryside remained empty and uncultivated for nine years. Even by 1086, when Domesday was compiled, one third of the available land in Yorkshire was still recorded as </a:t>
            </a:r>
            <a:r>
              <a:rPr lang="en-US" altLang="en-US" sz="1200" dirty="0" err="1">
                <a:solidFill>
                  <a:srgbClr val="000000"/>
                </a:solidFill>
              </a:rPr>
              <a:t>vasta</a:t>
            </a:r>
            <a:r>
              <a:rPr lang="en-US" altLang="en-US" sz="1200" dirty="0">
                <a:solidFill>
                  <a:srgbClr val="000000"/>
                </a:solidFill>
              </a:rPr>
              <a:t> ('waste').</a:t>
            </a: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endParaRPr lang="en-US" altLang="en-US" sz="1200" dirty="0">
              <a:solidFill>
                <a:srgbClr val="000000"/>
              </a:solidFill>
            </a:endParaRPr>
          </a:p>
          <a:p>
            <a:pPr lvl="0" defTabSz="914400" eaLnBrk="0" fontAlgn="base" hangingPunct="0">
              <a:spcBef>
                <a:spcPct val="0"/>
              </a:spcBef>
              <a:spcAft>
                <a:spcPct val="0"/>
              </a:spcAft>
            </a:pPr>
            <a:r>
              <a:rPr lang="en-US" altLang="en-US" sz="1200" dirty="0">
                <a:solidFill>
                  <a:srgbClr val="000000"/>
                </a:solidFill>
              </a:rPr>
              <a:t>In the course of just a few weeks William had not only clearly demonstrated the punishment that awaited those who rose against him, but he had also snuffed out what lingering hopes the rebels might have had of driving out the invaders. There were further risings in the years to come, but William never again faced a crisis of the same magnitude as he had in 1069. What Hastings had heralded, the Harrying confirmed. The Normans were here to stay.</a:t>
            </a:r>
          </a:p>
        </p:txBody>
      </p:sp>
      <p:sp>
        <p:nvSpPr>
          <p:cNvPr id="4" name="Right Brace 3"/>
          <p:cNvSpPr/>
          <p:nvPr/>
        </p:nvSpPr>
        <p:spPr>
          <a:xfrm>
            <a:off x="4461830" y="347059"/>
            <a:ext cx="242373" cy="1203933"/>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Right Brace 4"/>
          <p:cNvSpPr/>
          <p:nvPr/>
        </p:nvSpPr>
        <p:spPr>
          <a:xfrm>
            <a:off x="4461830" y="3106757"/>
            <a:ext cx="242373" cy="1244906"/>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Right Brace 5"/>
          <p:cNvSpPr/>
          <p:nvPr/>
        </p:nvSpPr>
        <p:spPr>
          <a:xfrm>
            <a:off x="4461830" y="4594034"/>
            <a:ext cx="242372" cy="1149293"/>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 name="Right Brace 6"/>
          <p:cNvSpPr/>
          <p:nvPr/>
        </p:nvSpPr>
        <p:spPr>
          <a:xfrm>
            <a:off x="4461830" y="5905041"/>
            <a:ext cx="242372" cy="1607923"/>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Rectangle 7"/>
          <p:cNvSpPr/>
          <p:nvPr/>
        </p:nvSpPr>
        <p:spPr>
          <a:xfrm>
            <a:off x="4704203" y="271403"/>
            <a:ext cx="2071170" cy="130808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What were William’s two aims? </a:t>
            </a:r>
          </a:p>
          <a:p>
            <a:pPr algn="ctr"/>
            <a:endParaRPr lang="en-GB" sz="1000" b="1"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p:txBody>
      </p:sp>
      <p:sp>
        <p:nvSpPr>
          <p:cNvPr id="9" name="Rectangle 8"/>
          <p:cNvSpPr/>
          <p:nvPr/>
        </p:nvSpPr>
        <p:spPr>
          <a:xfrm>
            <a:off x="4704202" y="3023659"/>
            <a:ext cx="2071170" cy="14357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Give one impact on the people of the north.</a:t>
            </a:r>
          </a:p>
          <a:p>
            <a:pPr algn="ctr"/>
            <a:endParaRPr lang="en-GB" sz="1000" b="1"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p:txBody>
      </p:sp>
      <p:sp>
        <p:nvSpPr>
          <p:cNvPr id="10" name="Rectangle 9"/>
          <p:cNvSpPr/>
          <p:nvPr/>
        </p:nvSpPr>
        <p:spPr>
          <a:xfrm>
            <a:off x="4704202" y="4594034"/>
            <a:ext cx="2071170" cy="114929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List the long-term effects of the event. </a:t>
            </a: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p>
        </p:txBody>
      </p:sp>
      <p:sp>
        <p:nvSpPr>
          <p:cNvPr id="11" name="Rectangle 10"/>
          <p:cNvSpPr/>
          <p:nvPr/>
        </p:nvSpPr>
        <p:spPr>
          <a:xfrm>
            <a:off x="4704202" y="5905039"/>
            <a:ext cx="2071169" cy="210422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List one reason why the Harrying helped William to control England. </a:t>
            </a:r>
          </a:p>
          <a:p>
            <a:pPr algn="ctr"/>
            <a:endParaRPr lang="en-GB" sz="1000" b="1"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p:txBody>
      </p:sp>
      <p:sp>
        <p:nvSpPr>
          <p:cNvPr id="12" name="Right Brace 11"/>
          <p:cNvSpPr/>
          <p:nvPr/>
        </p:nvSpPr>
        <p:spPr>
          <a:xfrm>
            <a:off x="4461829" y="1723898"/>
            <a:ext cx="242373" cy="1203933"/>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Rectangle 12"/>
          <p:cNvSpPr/>
          <p:nvPr/>
        </p:nvSpPr>
        <p:spPr>
          <a:xfrm>
            <a:off x="4704201" y="1648242"/>
            <a:ext cx="2071171" cy="130808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rPr>
              <a:t>What was one consequence of the Harrying?</a:t>
            </a: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a:p>
            <a:pPr algn="ctr"/>
            <a:endParaRPr lang="en-GB" sz="1000" dirty="0">
              <a:solidFill>
                <a:schemeClr val="tx1"/>
              </a:solidFill>
            </a:endParaRPr>
          </a:p>
        </p:txBody>
      </p:sp>
    </p:spTree>
    <p:extLst>
      <p:ext uri="{BB962C8B-B14F-4D97-AF65-F5344CB8AC3E}">
        <p14:creationId xmlns:p14="http://schemas.microsoft.com/office/powerpoint/2010/main" val="1940182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364" y="1630764"/>
            <a:ext cx="6709272" cy="4154984"/>
          </a:xfrm>
          <a:prstGeom prst="rect">
            <a:avLst/>
          </a:prstGeom>
          <a:noFill/>
        </p:spPr>
        <p:txBody>
          <a:bodyPr wrap="square" rtlCol="0">
            <a:spAutoFit/>
          </a:bodyPr>
          <a:lstStyle/>
          <a:p>
            <a:pPr algn="ctr"/>
            <a:r>
              <a:rPr lang="en-GB" sz="8800" dirty="0"/>
              <a:t>Core knowledge questions</a:t>
            </a:r>
          </a:p>
        </p:txBody>
      </p:sp>
      <p:sp>
        <p:nvSpPr>
          <p:cNvPr id="3" name="TextBox 2">
            <a:extLst>
              <a:ext uri="{FF2B5EF4-FFF2-40B4-BE49-F238E27FC236}">
                <a16:creationId xmlns:a16="http://schemas.microsoft.com/office/drawing/2014/main" id="{882A8719-BD52-1D17-21D9-C4E39593ED7C}"/>
              </a:ext>
            </a:extLst>
          </p:cNvPr>
          <p:cNvSpPr txBox="1"/>
          <p:nvPr/>
        </p:nvSpPr>
        <p:spPr>
          <a:xfrm>
            <a:off x="5990220" y="178419"/>
            <a:ext cx="622453" cy="246221"/>
          </a:xfrm>
          <a:prstGeom prst="rect">
            <a:avLst/>
          </a:prstGeom>
          <a:noFill/>
        </p:spPr>
        <p:txBody>
          <a:bodyPr wrap="square" rtlCol="0">
            <a:spAutoFit/>
          </a:bodyPr>
          <a:lstStyle/>
          <a:p>
            <a:r>
              <a:rPr lang="en-GB" sz="1000" dirty="0"/>
              <a:t>Page 13</a:t>
            </a:r>
          </a:p>
        </p:txBody>
      </p:sp>
    </p:spTree>
    <p:extLst>
      <p:ext uri="{BB962C8B-B14F-4D97-AF65-F5344CB8AC3E}">
        <p14:creationId xmlns:p14="http://schemas.microsoft.com/office/powerpoint/2010/main" val="211606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DEF67-BFDE-661C-0761-37EBA683FC2B}"/>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13C0149-BD5A-688F-9396-D7683B776960}"/>
              </a:ext>
            </a:extLst>
          </p:cNvPr>
          <p:cNvGraphicFramePr>
            <a:graphicFrameLocks noGrp="1"/>
          </p:cNvGraphicFramePr>
          <p:nvPr>
            <p:extLst>
              <p:ext uri="{D42A27DB-BD31-4B8C-83A1-F6EECF244321}">
                <p14:modId xmlns:p14="http://schemas.microsoft.com/office/powerpoint/2010/main" val="2200078776"/>
              </p:ext>
            </p:extLst>
          </p:nvPr>
        </p:nvGraphicFramePr>
        <p:xfrm>
          <a:off x="322445" y="798595"/>
          <a:ext cx="6266985" cy="8146161"/>
        </p:xfrm>
        <a:graphic>
          <a:graphicData uri="http://schemas.openxmlformats.org/drawingml/2006/table">
            <a:tbl>
              <a:tblPr firstRow="1" firstCol="1" bandRow="1">
                <a:tableStyleId>{5C22544A-7EE6-4342-B048-85BDC9FD1C3A}</a:tableStyleId>
              </a:tblPr>
              <a:tblGrid>
                <a:gridCol w="519568">
                  <a:extLst>
                    <a:ext uri="{9D8B030D-6E8A-4147-A177-3AD203B41FA5}">
                      <a16:colId xmlns:a16="http://schemas.microsoft.com/office/drawing/2014/main" val="2146095367"/>
                    </a:ext>
                  </a:extLst>
                </a:gridCol>
                <a:gridCol w="2078667">
                  <a:extLst>
                    <a:ext uri="{9D8B030D-6E8A-4147-A177-3AD203B41FA5}">
                      <a16:colId xmlns:a16="http://schemas.microsoft.com/office/drawing/2014/main" val="995176892"/>
                    </a:ext>
                  </a:extLst>
                </a:gridCol>
                <a:gridCol w="3668750">
                  <a:extLst>
                    <a:ext uri="{9D8B030D-6E8A-4147-A177-3AD203B41FA5}">
                      <a16:colId xmlns:a16="http://schemas.microsoft.com/office/drawing/2014/main" val="3111882422"/>
                    </a:ext>
                  </a:extLst>
                </a:gridCol>
              </a:tblGrid>
              <a:tr h="447144">
                <a:tc>
                  <a:txBody>
                    <a:bodyPr/>
                    <a:lstStyle/>
                    <a:p>
                      <a:pPr marL="0" indent="0" algn="ctr">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ea typeface="Calibri" panose="020F0502020204030204" pitchFamily="34" charset="0"/>
                          <a:cs typeface="Times New Roman" panose="02020603050405020304" pitchFamily="18" charset="0"/>
                        </a:rPr>
                        <a:t>Question </a:t>
                      </a:r>
                      <a:endParaRPr lang="en-GB" sz="1400" b="1"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rPr>
                        <a:t>Answer </a:t>
                      </a:r>
                      <a:endParaRPr lang="en-GB" sz="1400" b="1"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56824767"/>
                  </a:ext>
                </a:extLst>
              </a:tr>
              <a:tr h="83094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are Primary sources?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Something that was made at the time of an event by someone who was there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086541"/>
                  </a:ext>
                </a:extLst>
              </a:tr>
              <a:tr h="74893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are secondary sources?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Something that was created by people who are living after the event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17023235"/>
                  </a:ext>
                </a:extLst>
              </a:tr>
              <a:tr h="554208">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is chronology?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The order of time from oldest to newest.</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69341046"/>
                  </a:ext>
                </a:extLst>
              </a:tr>
              <a:tr h="54844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is progress?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When changes have occurred to make things better.</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1721105"/>
                  </a:ext>
                </a:extLst>
              </a:tr>
              <a:tr h="85823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5</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is continuity?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rPr>
                        <a:t>Where there has been little change, so things are the same.</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6804018"/>
                  </a:ext>
                </a:extLst>
              </a:tr>
              <a:tr h="83094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is regress?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rPr>
                        <a:t>When changes have occurred to make things worse.</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55547285"/>
                  </a:ext>
                </a:extLst>
              </a:tr>
              <a:tr h="70492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7</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How many years are there in a century?</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100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2105406"/>
                  </a:ext>
                </a:extLst>
              </a:tr>
              <a:tr h="1113439">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How many years are there in a decade?</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buFont typeface="Arial" panose="020B0604020202020204" pitchFamily="34" charset="0"/>
                        <a:buNone/>
                      </a:pPr>
                      <a:r>
                        <a:rPr lang="en-GB" sz="1200" b="0" dirty="0">
                          <a:solidFill>
                            <a:schemeClr val="tx1"/>
                          </a:solidFill>
                          <a:effectLst/>
                          <a:latin typeface="+mn-lt"/>
                          <a:ea typeface="Calibri" panose="020F0502020204030204" pitchFamily="34" charset="0"/>
                          <a:cs typeface="Times New Roman" panose="02020603050405020304" pitchFamily="18" charset="0"/>
                        </a:rPr>
                        <a:t>10</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6210190"/>
                  </a:ext>
                </a:extLst>
              </a:tr>
              <a:tr h="804035">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9</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is BC?</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Years before the birth of Jesus Christ</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395359"/>
                  </a:ext>
                </a:extLst>
              </a:tr>
              <a:tr h="70492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is AD?</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Anno Domini – years after the birth of Jesus Christ</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5374276"/>
                  </a:ext>
                </a:extLst>
              </a:tr>
            </a:tbl>
          </a:graphicData>
        </a:graphic>
      </p:graphicFrame>
      <p:sp>
        <p:nvSpPr>
          <p:cNvPr id="3" name="TextBox 2">
            <a:extLst>
              <a:ext uri="{FF2B5EF4-FFF2-40B4-BE49-F238E27FC236}">
                <a16:creationId xmlns:a16="http://schemas.microsoft.com/office/drawing/2014/main" id="{8E3E1CE2-82FE-1CCC-C7F1-E0E38A7EC6FC}"/>
              </a:ext>
            </a:extLst>
          </p:cNvPr>
          <p:cNvSpPr txBox="1"/>
          <p:nvPr/>
        </p:nvSpPr>
        <p:spPr>
          <a:xfrm>
            <a:off x="508120" y="199243"/>
            <a:ext cx="608131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Topic 1What is History?</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ABB809-4BBE-DBB6-7226-5E08C5C27117}"/>
              </a:ext>
            </a:extLst>
          </p:cNvPr>
          <p:cNvSpPr txBox="1"/>
          <p:nvPr/>
        </p:nvSpPr>
        <p:spPr>
          <a:xfrm>
            <a:off x="6235547" y="0"/>
            <a:ext cx="622453" cy="246221"/>
          </a:xfrm>
          <a:prstGeom prst="rect">
            <a:avLst/>
          </a:prstGeom>
          <a:noFill/>
        </p:spPr>
        <p:txBody>
          <a:bodyPr wrap="square" rtlCol="0">
            <a:spAutoFit/>
          </a:bodyPr>
          <a:lstStyle/>
          <a:p>
            <a:r>
              <a:rPr lang="en-GB" sz="1000" dirty="0"/>
              <a:t>Page 14</a:t>
            </a:r>
          </a:p>
        </p:txBody>
      </p:sp>
    </p:spTree>
    <p:extLst>
      <p:ext uri="{BB962C8B-B14F-4D97-AF65-F5344CB8AC3E}">
        <p14:creationId xmlns:p14="http://schemas.microsoft.com/office/powerpoint/2010/main" val="1659458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11735776"/>
              </p:ext>
            </p:extLst>
          </p:nvPr>
        </p:nvGraphicFramePr>
        <p:xfrm>
          <a:off x="295507" y="1120880"/>
          <a:ext cx="6266985" cy="7926218"/>
        </p:xfrm>
        <a:graphic>
          <a:graphicData uri="http://schemas.openxmlformats.org/drawingml/2006/table">
            <a:tbl>
              <a:tblPr firstRow="1" firstCol="1" bandRow="1">
                <a:tableStyleId>{5C22544A-7EE6-4342-B048-85BDC9FD1C3A}</a:tableStyleId>
              </a:tblPr>
              <a:tblGrid>
                <a:gridCol w="519568">
                  <a:extLst>
                    <a:ext uri="{9D8B030D-6E8A-4147-A177-3AD203B41FA5}">
                      <a16:colId xmlns:a16="http://schemas.microsoft.com/office/drawing/2014/main" val="2146095367"/>
                    </a:ext>
                  </a:extLst>
                </a:gridCol>
                <a:gridCol w="2078667">
                  <a:extLst>
                    <a:ext uri="{9D8B030D-6E8A-4147-A177-3AD203B41FA5}">
                      <a16:colId xmlns:a16="http://schemas.microsoft.com/office/drawing/2014/main" val="995176892"/>
                    </a:ext>
                  </a:extLst>
                </a:gridCol>
                <a:gridCol w="3668750">
                  <a:extLst>
                    <a:ext uri="{9D8B030D-6E8A-4147-A177-3AD203B41FA5}">
                      <a16:colId xmlns:a16="http://schemas.microsoft.com/office/drawing/2014/main" val="3111882422"/>
                    </a:ext>
                  </a:extLst>
                </a:gridCol>
              </a:tblGrid>
              <a:tr h="322304">
                <a:tc>
                  <a:txBody>
                    <a:bodyPr/>
                    <a:lstStyle/>
                    <a:p>
                      <a:pPr marL="0" indent="0" algn="ctr">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ea typeface="Calibri" panose="020F0502020204030204" pitchFamily="34" charset="0"/>
                          <a:cs typeface="Times New Roman" panose="02020603050405020304" pitchFamily="18" charset="0"/>
                        </a:rPr>
                        <a:t>Question </a:t>
                      </a:r>
                      <a:endParaRPr lang="en-GB" sz="1400" b="1"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rPr>
                        <a:t>Answer </a:t>
                      </a:r>
                      <a:endParaRPr lang="en-GB" sz="1400" b="1"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56824767"/>
                  </a:ext>
                </a:extLst>
              </a:tr>
              <a:tr h="431915">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the definition of trade?</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To buy, sell and exchange products.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086541"/>
                  </a:ext>
                </a:extLst>
              </a:tr>
              <a:tr h="416688">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were the Vikings?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People from Scandinavia around the period 750-1100.</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17023235"/>
                  </a:ext>
                </a:extLst>
              </a:tr>
              <a:tr h="428264">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an Earl?</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A powerful noble in Anglo-Saxon England.</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69341046"/>
                  </a:ext>
                </a:extLst>
              </a:tr>
              <a:tr h="39532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were the Anglo-Saxons?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Tribes from Germany, the Netherlands and Denmark who settled from 410AD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1721105"/>
                  </a:ext>
                </a:extLst>
              </a:tr>
              <a:tr h="59894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5</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Why was Anglo-Saxon England so powerful?</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buNone/>
                      </a:pPr>
                      <a:r>
                        <a:rPr lang="en-GB" sz="1200" b="0" dirty="0">
                          <a:solidFill>
                            <a:schemeClr val="tx1"/>
                          </a:solidFill>
                          <a:effectLst/>
                          <a:latin typeface="+mn-lt"/>
                          <a:ea typeface="Calibri" panose="020F0502020204030204" pitchFamily="34" charset="0"/>
                          <a:cs typeface="Times New Roman" panose="02020603050405020304" pitchFamily="18" charset="0"/>
                        </a:rPr>
                        <a:t>Good trade  </a:t>
                      </a:r>
                    </a:p>
                    <a:p>
                      <a:pPr marL="0" indent="0">
                        <a:lnSpc>
                          <a:spcPct val="115000"/>
                        </a:lnSpc>
                        <a:spcAft>
                          <a:spcPts val="0"/>
                        </a:spcAft>
                        <a:buNone/>
                      </a:pPr>
                      <a:r>
                        <a:rPr lang="en-GB" sz="1200" b="0" dirty="0">
                          <a:solidFill>
                            <a:schemeClr val="tx1"/>
                          </a:solidFill>
                          <a:effectLst/>
                          <a:latin typeface="+mn-lt"/>
                          <a:ea typeface="Calibri" panose="020F0502020204030204" pitchFamily="34" charset="0"/>
                          <a:cs typeface="Times New Roman" panose="02020603050405020304" pitchFamily="18" charset="0"/>
                        </a:rPr>
                        <a:t>Strong tax system </a:t>
                      </a:r>
                    </a:p>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Effective government </a:t>
                      </a:r>
                    </a:p>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Defences and army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6804018"/>
                  </a:ext>
                </a:extLst>
              </a:tr>
              <a:tr h="59894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an heir?</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Someone that is due to inherit land or a title.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55547285"/>
                  </a:ext>
                </a:extLst>
              </a:tr>
              <a:tr h="50811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7</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a:solidFill>
                            <a:schemeClr val="tx1"/>
                          </a:solidFill>
                          <a:effectLst/>
                          <a:latin typeface="+mn-lt"/>
                        </a:rPr>
                        <a:t>What percentage of Anglo-Saxons lived in towns?</a:t>
                      </a:r>
                      <a:endParaRPr lang="en-GB" sz="1200" b="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10%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2105406"/>
                  </a:ext>
                </a:extLst>
              </a:tr>
              <a:tr h="80257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reasons show why Anglo-Saxon England was so wealthy (prosperous)?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rPr>
                        <a:t>There were natural resources e.g. tin, copper and iron</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rPr>
                        <a:t>There was fertile land for crops</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rPr>
                        <a:t>Trade generated money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6210190"/>
                  </a:ext>
                </a:extLst>
              </a:tr>
              <a:tr h="65924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9</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a:solidFill>
                            <a:schemeClr val="tx1"/>
                          </a:solidFill>
                          <a:effectLst/>
                          <a:latin typeface="+mn-lt"/>
                        </a:rPr>
                        <a:t>What was the Witan?</a:t>
                      </a:r>
                      <a:endParaRPr lang="en-GB" sz="1200" b="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A group of important men who advised the king.</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395359"/>
                  </a:ext>
                </a:extLst>
              </a:tr>
              <a:tr h="50811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was a ceorl?</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They were peasants who were not tied to a lord (free)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5374276"/>
                  </a:ext>
                </a:extLst>
              </a:tr>
              <a:tr h="763280">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11</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How did Earls help the King to maintain power?</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rPr>
                        <a:t>They collected taxes</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 They oversaw the courts </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They raised local (regional ) armies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21252821"/>
                  </a:ext>
                </a:extLst>
              </a:tr>
              <a:tr h="1006195">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12</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What were the powers of Anglo-Saxon kings?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rPr>
                        <a:t>To make laws</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To raise national armies</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To mint coins</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To control taxation </a:t>
                      </a:r>
                    </a:p>
                    <a:p>
                      <a:pPr marL="171450" lvl="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To give titles and land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197605"/>
                  </a:ext>
                </a:extLst>
              </a:tr>
            </a:tbl>
          </a:graphicData>
        </a:graphic>
      </p:graphicFrame>
      <p:sp>
        <p:nvSpPr>
          <p:cNvPr id="3" name="TextBox 2"/>
          <p:cNvSpPr txBox="1"/>
          <p:nvPr/>
        </p:nvSpPr>
        <p:spPr>
          <a:xfrm>
            <a:off x="508120" y="199243"/>
            <a:ext cx="6081310" cy="98488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Topic 2</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How powerful was Anglo-Saxon England?</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4" name="TextBox 3">
            <a:extLst>
              <a:ext uri="{FF2B5EF4-FFF2-40B4-BE49-F238E27FC236}">
                <a16:creationId xmlns:a16="http://schemas.microsoft.com/office/drawing/2014/main" id="{18360182-189D-C4D9-F1BA-27FFF5956FE0}"/>
              </a:ext>
            </a:extLst>
          </p:cNvPr>
          <p:cNvSpPr txBox="1"/>
          <p:nvPr/>
        </p:nvSpPr>
        <p:spPr>
          <a:xfrm>
            <a:off x="6235547" y="0"/>
            <a:ext cx="622453" cy="246221"/>
          </a:xfrm>
          <a:prstGeom prst="rect">
            <a:avLst/>
          </a:prstGeom>
          <a:noFill/>
        </p:spPr>
        <p:txBody>
          <a:bodyPr wrap="square" rtlCol="0">
            <a:spAutoFit/>
          </a:bodyPr>
          <a:lstStyle/>
          <a:p>
            <a:r>
              <a:rPr lang="en-GB" sz="1000" dirty="0"/>
              <a:t>Page 15</a:t>
            </a:r>
          </a:p>
        </p:txBody>
      </p:sp>
    </p:spTree>
    <p:extLst>
      <p:ext uri="{BB962C8B-B14F-4D97-AF65-F5344CB8AC3E}">
        <p14:creationId xmlns:p14="http://schemas.microsoft.com/office/powerpoint/2010/main" val="3484999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37237408"/>
              </p:ext>
            </p:extLst>
          </p:nvPr>
        </p:nvGraphicFramePr>
        <p:xfrm>
          <a:off x="435855" y="1099072"/>
          <a:ext cx="5986290" cy="7781363"/>
        </p:xfrm>
        <a:graphic>
          <a:graphicData uri="http://schemas.openxmlformats.org/drawingml/2006/table">
            <a:tbl>
              <a:tblPr firstRow="1" firstCol="1" bandRow="1">
                <a:tableStyleId>{5C22544A-7EE6-4342-B048-85BDC9FD1C3A}</a:tableStyleId>
              </a:tblPr>
              <a:tblGrid>
                <a:gridCol w="511999">
                  <a:extLst>
                    <a:ext uri="{9D8B030D-6E8A-4147-A177-3AD203B41FA5}">
                      <a16:colId xmlns:a16="http://schemas.microsoft.com/office/drawing/2014/main" val="919550451"/>
                    </a:ext>
                  </a:extLst>
                </a:gridCol>
                <a:gridCol w="3010829">
                  <a:extLst>
                    <a:ext uri="{9D8B030D-6E8A-4147-A177-3AD203B41FA5}">
                      <a16:colId xmlns:a16="http://schemas.microsoft.com/office/drawing/2014/main" val="7244930"/>
                    </a:ext>
                  </a:extLst>
                </a:gridCol>
                <a:gridCol w="2463462">
                  <a:extLst>
                    <a:ext uri="{9D8B030D-6E8A-4147-A177-3AD203B41FA5}">
                      <a16:colId xmlns:a16="http://schemas.microsoft.com/office/drawing/2014/main" val="4078484980"/>
                    </a:ext>
                  </a:extLst>
                </a:gridCol>
              </a:tblGrid>
              <a:tr h="46867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Who died in January 1066 without a son?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 King Edward the Confessor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20364467"/>
                  </a:ext>
                </a:extLst>
              </a:tr>
              <a:tr h="703013">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Who were the contenders to the throne in 1066?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Harold Godwinson</a:t>
                      </a:r>
                    </a:p>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Harald </a:t>
                      </a:r>
                      <a:r>
                        <a:rPr lang="en-GB" sz="1200" b="0" dirty="0" err="1">
                          <a:solidFill>
                            <a:schemeClr val="tx1"/>
                          </a:solidFill>
                          <a:effectLst/>
                          <a:latin typeface="+mn-lt"/>
                        </a:rPr>
                        <a:t>Hardrada</a:t>
                      </a:r>
                      <a:endParaRPr lang="en-GB" sz="1200" b="0" dirty="0">
                        <a:solidFill>
                          <a:schemeClr val="tx1"/>
                        </a:solidFill>
                        <a:effectLst/>
                        <a:latin typeface="+mn-lt"/>
                      </a:endParaRPr>
                    </a:p>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William Duke of Normandy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95537408"/>
                  </a:ext>
                </a:extLst>
              </a:tr>
              <a:tr h="703013">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Who did the Witan crown king in January 1066?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l">
                        <a:lnSpc>
                          <a:spcPct val="115000"/>
                        </a:lnSpc>
                        <a:spcAft>
                          <a:spcPts val="0"/>
                        </a:spcAft>
                        <a:buFont typeface="Arial" panose="020B0604020202020204" pitchFamily="34" charset="0"/>
                        <a:buNone/>
                      </a:pPr>
                      <a:r>
                        <a:rPr lang="en-US" sz="1200" b="0" dirty="0">
                          <a:solidFill>
                            <a:schemeClr val="tx1"/>
                          </a:solidFill>
                          <a:effectLst/>
                          <a:latin typeface="+mn-lt"/>
                          <a:ea typeface="Calibri" panose="020F0502020204030204" pitchFamily="34" charset="0"/>
                          <a:cs typeface="Times New Roman" panose="02020603050405020304" pitchFamily="18" charset="0"/>
                        </a:rPr>
                        <a:t>Harold Godwinson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1789363"/>
                  </a:ext>
                </a:extLst>
              </a:tr>
              <a:tr h="43636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H</a:t>
                      </a:r>
                      <a:r>
                        <a:rPr lang="en-GB" sz="1200" b="0" dirty="0">
                          <a:solidFill>
                            <a:schemeClr val="tx1"/>
                          </a:solidFill>
                          <a:effectLst/>
                          <a:latin typeface="+mn-lt"/>
                          <a:ea typeface="Calibri" panose="020F0502020204030204" pitchFamily="34" charset="0"/>
                          <a:cs typeface="Times New Roman" panose="02020603050405020304" pitchFamily="18" charset="0"/>
                        </a:rPr>
                        <a:t>ow fought at the Battle of Stamford Bridge in September 1066?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H</a:t>
                      </a:r>
                      <a:r>
                        <a:rPr lang="en-GB" sz="1200" b="0" dirty="0" err="1">
                          <a:solidFill>
                            <a:schemeClr val="tx1"/>
                          </a:solidFill>
                          <a:effectLst/>
                          <a:latin typeface="+mn-lt"/>
                          <a:ea typeface="Calibri" panose="020F0502020204030204" pitchFamily="34" charset="0"/>
                          <a:cs typeface="Times New Roman" panose="02020603050405020304" pitchFamily="18" charset="0"/>
                        </a:rPr>
                        <a:t>arald</a:t>
                      </a:r>
                      <a:r>
                        <a:rPr lang="en-GB" sz="1200" b="0" dirty="0">
                          <a:solidFill>
                            <a:schemeClr val="tx1"/>
                          </a:solidFill>
                          <a:effectLst/>
                          <a:latin typeface="+mn-lt"/>
                          <a:ea typeface="Calibri" panose="020F0502020204030204" pitchFamily="34" charset="0"/>
                          <a:cs typeface="Times New Roman" panose="02020603050405020304" pitchFamily="18" charset="0"/>
                        </a:rPr>
                        <a:t> Hardrada and Harold Godwinson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07892488"/>
                  </a:ext>
                </a:extLst>
              </a:tr>
              <a:tr h="35781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5</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When was the Battle of Hastings?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buFont typeface="Arial" panose="020B0604020202020204" pitchFamily="34" charset="0"/>
                        <a:buNone/>
                      </a:pPr>
                      <a:r>
                        <a:rPr lang="en-GB" sz="1200" b="0" dirty="0">
                          <a:solidFill>
                            <a:schemeClr val="tx1"/>
                          </a:solidFill>
                          <a:effectLst/>
                          <a:latin typeface="+mn-lt"/>
                        </a:rPr>
                        <a:t>14</a:t>
                      </a:r>
                      <a:r>
                        <a:rPr lang="en-GB" sz="1200" b="0" baseline="30000" dirty="0">
                          <a:solidFill>
                            <a:schemeClr val="tx1"/>
                          </a:solidFill>
                          <a:effectLst/>
                          <a:latin typeface="+mn-lt"/>
                        </a:rPr>
                        <a:t>th</a:t>
                      </a:r>
                      <a:r>
                        <a:rPr lang="en-GB" sz="1200" b="0" dirty="0">
                          <a:solidFill>
                            <a:schemeClr val="tx1"/>
                          </a:solidFill>
                          <a:effectLst/>
                          <a:latin typeface="+mn-lt"/>
                        </a:rPr>
                        <a:t> October 1066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12176101"/>
                  </a:ext>
                </a:extLst>
              </a:tr>
              <a:tr h="592173">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What tactic did the Normans use the led to victory?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The feigned retreat</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48268721"/>
                  </a:ext>
                </a:extLst>
              </a:tr>
              <a:tr h="46721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is a knight?</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l">
                        <a:lnSpc>
                          <a:spcPct val="115000"/>
                        </a:lnSpc>
                        <a:spcAft>
                          <a:spcPts val="0"/>
                        </a:spcAft>
                        <a:buFont typeface="Arial" panose="020B0604020202020204" pitchFamily="34" charset="0"/>
                        <a:buNone/>
                        <a:tabLst>
                          <a:tab pos="457200" algn="l"/>
                        </a:tabLst>
                      </a:pPr>
                      <a:r>
                        <a:rPr lang="en-US" sz="1200" b="0" dirty="0">
                          <a:solidFill>
                            <a:schemeClr val="tx1"/>
                          </a:solidFill>
                          <a:effectLst/>
                          <a:latin typeface="+mn-lt"/>
                          <a:ea typeface="Calibri" panose="020F0502020204030204" pitchFamily="34" charset="0"/>
                          <a:cs typeface="Times New Roman" panose="02020603050405020304" pitchFamily="18" charset="0"/>
                        </a:rPr>
                        <a:t>A warrior who is trained to fight on horseback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86851999"/>
                  </a:ext>
                </a:extLst>
              </a:tr>
              <a:tr h="46721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9</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three factors help to explain why William won the Battle of Hastings?</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gn="l">
                        <a:lnSpc>
                          <a:spcPct val="115000"/>
                        </a:lnSpc>
                        <a:spcAft>
                          <a:spcPts val="0"/>
                        </a:spcAft>
                        <a:buFont typeface="Arial" panose="020B0604020202020204" pitchFamily="34" charset="0"/>
                        <a:buChar char="•"/>
                        <a:tabLst>
                          <a:tab pos="457200" algn="l"/>
                        </a:tabLst>
                      </a:pPr>
                      <a:r>
                        <a:rPr lang="en-US" sz="1200" b="0" dirty="0">
                          <a:solidFill>
                            <a:schemeClr val="tx1"/>
                          </a:solidFill>
                          <a:effectLst/>
                          <a:latin typeface="+mn-lt"/>
                          <a:ea typeface="Calibri" panose="020F0502020204030204" pitchFamily="34" charset="0"/>
                          <a:cs typeface="Times New Roman" panose="02020603050405020304" pitchFamily="18" charset="0"/>
                        </a:rPr>
                        <a:t>He was well prepared </a:t>
                      </a:r>
                    </a:p>
                    <a:p>
                      <a:pPr marL="171450" lvl="0" indent="-171450" algn="l">
                        <a:lnSpc>
                          <a:spcPct val="115000"/>
                        </a:lnSpc>
                        <a:spcAft>
                          <a:spcPts val="0"/>
                        </a:spcAft>
                        <a:buFont typeface="Arial" panose="020B0604020202020204" pitchFamily="34" charset="0"/>
                        <a:buChar char="•"/>
                        <a:tabLst>
                          <a:tab pos="457200" algn="l"/>
                        </a:tabLst>
                      </a:pPr>
                      <a:r>
                        <a:rPr lang="en-US" sz="1200" b="0" dirty="0">
                          <a:solidFill>
                            <a:schemeClr val="tx1"/>
                          </a:solidFill>
                          <a:effectLst/>
                          <a:latin typeface="+mn-lt"/>
                          <a:ea typeface="Calibri" panose="020F0502020204030204" pitchFamily="34" charset="0"/>
                          <a:cs typeface="Times New Roman" panose="02020603050405020304" pitchFamily="18" charset="0"/>
                        </a:rPr>
                        <a:t>He had a better army</a:t>
                      </a:r>
                    </a:p>
                    <a:p>
                      <a:pPr marL="171450" lvl="0" indent="-171450" algn="l">
                        <a:lnSpc>
                          <a:spcPct val="115000"/>
                        </a:lnSpc>
                        <a:spcAft>
                          <a:spcPts val="0"/>
                        </a:spcAft>
                        <a:buFont typeface="Arial" panose="020B0604020202020204" pitchFamily="34" charset="0"/>
                        <a:buChar char="•"/>
                        <a:tabLst>
                          <a:tab pos="457200" algn="l"/>
                        </a:tabLst>
                      </a:pPr>
                      <a:r>
                        <a:rPr lang="en-US" sz="1200" b="0" dirty="0">
                          <a:solidFill>
                            <a:schemeClr val="tx1"/>
                          </a:solidFill>
                          <a:effectLst/>
                          <a:latin typeface="+mn-lt"/>
                          <a:ea typeface="Calibri" panose="020F0502020204030204" pitchFamily="34" charset="0"/>
                          <a:cs typeface="Times New Roman" panose="02020603050405020304" pitchFamily="18" charset="0"/>
                        </a:rPr>
                        <a:t>His tactics were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35956584"/>
                  </a:ext>
                </a:extLst>
              </a:tr>
              <a:tr h="496505">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a:solidFill>
                            <a:schemeClr val="tx1"/>
                          </a:solidFill>
                          <a:effectLst/>
                          <a:latin typeface="+mn-lt"/>
                        </a:rPr>
                        <a:t>What was the Harrying of the North?</a:t>
                      </a:r>
                      <a:endParaRPr lang="en-GB" sz="1200" b="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When William destroyed the North of England to punish rebels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00943254"/>
                  </a:ext>
                </a:extLst>
              </a:tr>
              <a:tr h="778468">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11</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a:solidFill>
                            <a:schemeClr val="tx1"/>
                          </a:solidFill>
                          <a:effectLst/>
                          <a:latin typeface="+mn-lt"/>
                        </a:rPr>
                        <a:t>What were the consequences of the Harrying of the North?</a:t>
                      </a:r>
                      <a:endParaRPr lang="en-GB" sz="1200" b="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 Crops destroyed </a:t>
                      </a:r>
                    </a:p>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Homes burned </a:t>
                      </a:r>
                    </a:p>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They resorted to cannibalism</a:t>
                      </a:r>
                    </a:p>
                    <a:p>
                      <a:pPr marL="171450" lvl="0" indent="-171450" algn="l">
                        <a:lnSpc>
                          <a:spcPct val="115000"/>
                        </a:lnSpc>
                        <a:spcAft>
                          <a:spcPts val="0"/>
                        </a:spcAft>
                        <a:buFont typeface="Arial" panose="020B0604020202020204" pitchFamily="34" charset="0"/>
                        <a:buChar char="•"/>
                      </a:pPr>
                      <a:r>
                        <a:rPr lang="en-GB" sz="1200" b="0" dirty="0">
                          <a:solidFill>
                            <a:schemeClr val="tx1"/>
                          </a:solidFill>
                          <a:effectLst/>
                          <a:latin typeface="+mn-lt"/>
                        </a:rPr>
                        <a:t>100,000 people died.</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03669454"/>
                  </a:ext>
                </a:extLst>
              </a:tr>
              <a:tr h="46867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12</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What was the name of the system William introduced to structure society?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The Feudal System</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8860387"/>
                  </a:ext>
                </a:extLst>
              </a:tr>
              <a:tr h="703013">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What castles did William build across England?</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Motte and bailey castles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38500944"/>
                  </a:ext>
                </a:extLst>
              </a:tr>
              <a:tr h="46867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In what year was the Domesday Book created?</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GB" sz="1200" b="0" dirty="0">
                          <a:solidFill>
                            <a:schemeClr val="tx1"/>
                          </a:solidFill>
                          <a:effectLst/>
                          <a:latin typeface="+mn-lt"/>
                        </a:rPr>
                        <a:t>1086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40451259"/>
                  </a:ext>
                </a:extLst>
              </a:tr>
              <a:tr h="46867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15</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What was the Domesday Book?</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A survey of England showing who held land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01926568"/>
                  </a:ext>
                </a:extLst>
              </a:tr>
            </a:tbl>
          </a:graphicData>
        </a:graphic>
      </p:graphicFrame>
      <p:sp>
        <p:nvSpPr>
          <p:cNvPr id="3" name="Rectangle 2"/>
          <p:cNvSpPr/>
          <p:nvPr/>
        </p:nvSpPr>
        <p:spPr>
          <a:xfrm>
            <a:off x="271156" y="144965"/>
            <a:ext cx="5986290" cy="954107"/>
          </a:xfrm>
          <a:prstGeom prst="rect">
            <a:avLst/>
          </a:prstGeom>
        </p:spPr>
        <p:txBody>
          <a:bodyPr wrap="square">
            <a:spAutoFit/>
          </a:bodyPr>
          <a:lstStyle/>
          <a:p>
            <a:pPr algn="ctr"/>
            <a:r>
              <a:rPr lang="en-GB" sz="2000" b="1" dirty="0"/>
              <a:t>Topic 3</a:t>
            </a:r>
            <a:endParaRPr lang="en-GB" sz="2000" dirty="0"/>
          </a:p>
          <a:p>
            <a:pPr algn="ctr"/>
            <a:r>
              <a:rPr lang="en-GB" dirty="0"/>
              <a:t>How did England change under the Normans?</a:t>
            </a:r>
          </a:p>
          <a:p>
            <a:pPr algn="ctr"/>
            <a:r>
              <a:rPr lang="en-GB" dirty="0"/>
              <a:t> </a:t>
            </a:r>
          </a:p>
        </p:txBody>
      </p:sp>
      <p:sp>
        <p:nvSpPr>
          <p:cNvPr id="4" name="TextBox 3">
            <a:extLst>
              <a:ext uri="{FF2B5EF4-FFF2-40B4-BE49-F238E27FC236}">
                <a16:creationId xmlns:a16="http://schemas.microsoft.com/office/drawing/2014/main" id="{8D7138A3-8D37-8EE1-424E-12682A0E7A25}"/>
              </a:ext>
            </a:extLst>
          </p:cNvPr>
          <p:cNvSpPr txBox="1"/>
          <p:nvPr/>
        </p:nvSpPr>
        <p:spPr>
          <a:xfrm>
            <a:off x="6110918" y="140454"/>
            <a:ext cx="622453" cy="246221"/>
          </a:xfrm>
          <a:prstGeom prst="rect">
            <a:avLst/>
          </a:prstGeom>
          <a:noFill/>
        </p:spPr>
        <p:txBody>
          <a:bodyPr wrap="square" rtlCol="0">
            <a:spAutoFit/>
          </a:bodyPr>
          <a:lstStyle/>
          <a:p>
            <a:r>
              <a:rPr lang="en-GB" sz="1000" dirty="0"/>
              <a:t>Page 16</a:t>
            </a:r>
          </a:p>
        </p:txBody>
      </p:sp>
    </p:spTree>
    <p:extLst>
      <p:ext uri="{BB962C8B-B14F-4D97-AF65-F5344CB8AC3E}">
        <p14:creationId xmlns:p14="http://schemas.microsoft.com/office/powerpoint/2010/main" val="42724580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919</TotalTime>
  <Words>4552</Words>
  <Application>Microsoft Office PowerPoint</Application>
  <PresentationFormat>On-screen Show (4:3)</PresentationFormat>
  <Paragraphs>515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Aylsham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Kirby, Rebecca</dc:creator>
  <cp:lastModifiedBy>Thomas, Stephanie</cp:lastModifiedBy>
  <cp:revision>62</cp:revision>
  <dcterms:created xsi:type="dcterms:W3CDTF">2023-09-05T10:16:02Z</dcterms:created>
  <dcterms:modified xsi:type="dcterms:W3CDTF">2026-07-06T13:10:04Z</dcterms:modified>
</cp:coreProperties>
</file>